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405" r:id="rId2"/>
    <p:sldId id="571" r:id="rId3"/>
    <p:sldId id="572" r:id="rId4"/>
    <p:sldId id="573" r:id="rId5"/>
    <p:sldId id="569" r:id="rId6"/>
    <p:sldId id="566" r:id="rId7"/>
    <p:sldId id="469" r:id="rId8"/>
    <p:sldId id="570" r:id="rId9"/>
    <p:sldId id="567" r:id="rId10"/>
    <p:sldId id="574" r:id="rId11"/>
    <p:sldId id="568" r:id="rId12"/>
    <p:sldId id="475" r:id="rId13"/>
    <p:sldId id="549" r:id="rId14"/>
    <p:sldId id="551" r:id="rId15"/>
    <p:sldId id="552" r:id="rId16"/>
    <p:sldId id="553" r:id="rId17"/>
    <p:sldId id="557" r:id="rId18"/>
    <p:sldId id="558" r:id="rId19"/>
    <p:sldId id="559" r:id="rId20"/>
    <p:sldId id="560" r:id="rId21"/>
    <p:sldId id="561" r:id="rId22"/>
    <p:sldId id="550" r:id="rId23"/>
    <p:sldId id="562" r:id="rId24"/>
    <p:sldId id="563" r:id="rId25"/>
    <p:sldId id="564" r:id="rId26"/>
    <p:sldId id="565" r:id="rId27"/>
    <p:sldId id="538" r:id="rId28"/>
    <p:sldId id="464" r:id="rId29"/>
    <p:sldId id="539" r:id="rId30"/>
    <p:sldId id="540" r:id="rId31"/>
    <p:sldId id="541" r:id="rId32"/>
    <p:sldId id="545" r:id="rId33"/>
    <p:sldId id="542" r:id="rId34"/>
    <p:sldId id="543" r:id="rId35"/>
    <p:sldId id="544" r:id="rId36"/>
    <p:sldId id="546" r:id="rId37"/>
    <p:sldId id="547" r:id="rId38"/>
    <p:sldId id="548" r:id="rId39"/>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D"/>
    <a:srgbClr val="EDEDF0"/>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78320"/>
  </p:normalViewPr>
  <p:slideViewPr>
    <p:cSldViewPr snapToGrid="0">
      <p:cViewPr varScale="1">
        <p:scale>
          <a:sx n="99" d="100"/>
          <a:sy n="99"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2.01.2024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384965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092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 -&gt; </a:t>
            </a:r>
            <a:r>
              <a:rPr lang="en-US" dirty="0" err="1"/>
              <a:t>birilerini</a:t>
            </a:r>
            <a:r>
              <a:rPr lang="en-US" dirty="0"/>
              <a:t> </a:t>
            </a:r>
            <a:r>
              <a:rPr lang="en-US" dirty="0" err="1"/>
              <a:t>arada</a:t>
            </a:r>
            <a:r>
              <a:rPr lang="en-US" dirty="0"/>
              <a:t> test </a:t>
            </a:r>
            <a:r>
              <a:rPr lang="en-US" dirty="0" err="1"/>
              <a:t>yapması</a:t>
            </a:r>
            <a:r>
              <a:rPr lang="en-US" dirty="0"/>
              <a:t>. </a:t>
            </a:r>
            <a:r>
              <a:rPr lang="en-US" dirty="0" err="1"/>
              <a:t>Modelle</a:t>
            </a:r>
            <a:r>
              <a:rPr lang="en-US" dirty="0"/>
              <a:t> </a:t>
            </a:r>
            <a:r>
              <a:rPr lang="en-US" dirty="0" err="1"/>
              <a:t>yemek</a:t>
            </a:r>
            <a:r>
              <a:rPr lang="en-US" dirty="0"/>
              <a:t> </a:t>
            </a:r>
            <a:r>
              <a:rPr lang="en-US" dirty="0" err="1"/>
              <a:t>yeme</a:t>
            </a:r>
            <a:endParaRPr lang="en-US" dirty="0"/>
          </a:p>
          <a:p>
            <a:r>
              <a:rPr lang="en-US" dirty="0"/>
              <a:t>Imp -&gt; label </a:t>
            </a:r>
            <a:r>
              <a:rPr lang="en-US" dirty="0" err="1"/>
              <a:t>disrtrituon</a:t>
            </a:r>
            <a:r>
              <a:rPr lang="en-US" dirty="0"/>
              <a:t> </a:t>
            </a:r>
            <a:r>
              <a:rPr lang="en-US" dirty="0" err="1"/>
              <a:t>ın</a:t>
            </a:r>
            <a:r>
              <a:rPr lang="en-US" dirty="0"/>
              <a:t> </a:t>
            </a:r>
            <a:r>
              <a:rPr lang="en-US" dirty="0" err="1"/>
              <a:t>değişimini</a:t>
            </a:r>
            <a:r>
              <a:rPr lang="en-US" dirty="0"/>
              <a:t> monitor </a:t>
            </a:r>
            <a:r>
              <a:rPr lang="en-US" dirty="0" err="1"/>
              <a:t>edebilirsin</a:t>
            </a:r>
            <a:r>
              <a:rPr lang="en-US" dirty="0"/>
              <a:t>. </a:t>
            </a:r>
            <a:r>
              <a:rPr lang="en-US" dirty="0" err="1"/>
              <a:t>Birşeylerin</a:t>
            </a:r>
            <a:r>
              <a:rPr lang="en-US" dirty="0"/>
              <a:t> </a:t>
            </a:r>
            <a:r>
              <a:rPr lang="en-US" dirty="0" err="1"/>
              <a:t>değiştini</a:t>
            </a:r>
            <a:r>
              <a:rPr lang="en-US" dirty="0"/>
              <a:t> </a:t>
            </a:r>
            <a:r>
              <a:rPr lang="en-US" dirty="0" err="1"/>
              <a:t>gösterir</a:t>
            </a:r>
            <a:r>
              <a:rPr lang="en-US" dirty="0"/>
              <a:t>. </a:t>
            </a:r>
            <a:r>
              <a:rPr lang="en-US" dirty="0" err="1"/>
              <a:t>Doalylı</a:t>
            </a:r>
            <a:r>
              <a:rPr lang="en-US" dirty="0"/>
              <a:t> </a:t>
            </a:r>
            <a:r>
              <a:rPr lang="en-US" dirty="0" err="1"/>
              <a:t>metriklerin</a:t>
            </a:r>
            <a:r>
              <a:rPr lang="en-US" dirty="0"/>
              <a:t> </a:t>
            </a:r>
            <a:r>
              <a:rPr lang="en-US" dirty="0" err="1"/>
              <a:t>takibi</a:t>
            </a:r>
            <a:r>
              <a:rPr lang="en-US" dirty="0"/>
              <a:t>. </a:t>
            </a:r>
            <a:r>
              <a:rPr lang="en-US" dirty="0" err="1"/>
              <a:t>Örneğin</a:t>
            </a:r>
            <a:r>
              <a:rPr lang="en-US" dirty="0"/>
              <a:t> call </a:t>
            </a:r>
            <a:r>
              <a:rPr lang="en-US" dirty="0" err="1"/>
              <a:t>cente</a:t>
            </a:r>
            <a:r>
              <a:rPr lang="en-US" dirty="0"/>
              <a:t> </a:t>
            </a:r>
            <a:r>
              <a:rPr lang="en-US" dirty="0" err="1"/>
              <a:t>aramalarını</a:t>
            </a:r>
            <a:r>
              <a:rPr lang="en-US" dirty="0"/>
              <a:t> </a:t>
            </a:r>
            <a:r>
              <a:rPr lang="en-US" dirty="0" err="1"/>
              <a:t>artması</a:t>
            </a:r>
            <a:r>
              <a:rPr lang="en-US" dirty="0"/>
              <a:t>, </a:t>
            </a:r>
            <a:r>
              <a:rPr lang="en-US" dirty="0" err="1"/>
              <a:t>başvuruların</a:t>
            </a:r>
            <a:r>
              <a:rPr lang="en-US" dirty="0"/>
              <a:t> /</a:t>
            </a:r>
            <a:r>
              <a:rPr lang="en-US" dirty="0" err="1"/>
              <a:t>uygun</a:t>
            </a:r>
            <a:r>
              <a:rPr lang="en-US" dirty="0"/>
              <a:t> </a:t>
            </a:r>
            <a:r>
              <a:rPr lang="en-US" dirty="0" err="1"/>
              <a:t>başvurların</a:t>
            </a:r>
            <a:r>
              <a:rPr lang="en-US" dirty="0"/>
              <a:t> </a:t>
            </a:r>
            <a:r>
              <a:rPr lang="en-US" dirty="0" err="1"/>
              <a:t>azalması</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1694663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1966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046606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114876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3253910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846575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703500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371740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263223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129436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365208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2515666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257724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1843127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476314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165101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Interpretation-&gt;</a:t>
            </a:r>
            <a:r>
              <a:rPr lang="en-US" dirty="0" err="1"/>
              <a:t>yorumlama</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1003029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LIME, NLP </a:t>
            </a:r>
            <a:r>
              <a:rPr lang="en-US" b="0" i="0" dirty="0" err="1">
                <a:solidFill>
                  <a:srgbClr val="D1D5DB"/>
                </a:solidFill>
                <a:effectLst/>
                <a:latin typeface="Söhne"/>
              </a:rPr>
              <a:t>modellerinin</a:t>
            </a:r>
            <a:r>
              <a:rPr lang="en-US" b="0" i="0" dirty="0">
                <a:solidFill>
                  <a:srgbClr val="D1D5DB"/>
                </a:solidFill>
                <a:effectLst/>
                <a:latin typeface="Söhne"/>
              </a:rPr>
              <a:t> </a:t>
            </a:r>
            <a:r>
              <a:rPr lang="en-US" b="0" i="0" dirty="0" err="1">
                <a:solidFill>
                  <a:srgbClr val="D1D5DB"/>
                </a:solidFill>
                <a:effectLst/>
                <a:latin typeface="Söhne"/>
              </a:rPr>
              <a:t>tahminlerini</a:t>
            </a:r>
            <a:r>
              <a:rPr lang="en-US" b="0" i="0" dirty="0">
                <a:solidFill>
                  <a:srgbClr val="D1D5DB"/>
                </a:solidFill>
                <a:effectLst/>
                <a:latin typeface="Söhne"/>
              </a:rPr>
              <a:t> </a:t>
            </a:r>
            <a:r>
              <a:rPr lang="en-US" b="0" i="0" dirty="0" err="1">
                <a:solidFill>
                  <a:srgbClr val="D1D5DB"/>
                </a:solidFill>
                <a:effectLst/>
                <a:latin typeface="Söhne"/>
              </a:rPr>
              <a:t>nasıl</a:t>
            </a:r>
            <a:r>
              <a:rPr lang="en-US" b="0" i="0" dirty="0">
                <a:solidFill>
                  <a:srgbClr val="D1D5DB"/>
                </a:solidFill>
                <a:effectLst/>
                <a:latin typeface="Söhne"/>
              </a:rPr>
              <a:t> </a:t>
            </a:r>
            <a:r>
              <a:rPr lang="en-US" b="0" i="0" dirty="0" err="1">
                <a:solidFill>
                  <a:srgbClr val="D1D5DB"/>
                </a:solidFill>
                <a:effectLst/>
                <a:latin typeface="Söhne"/>
              </a:rPr>
              <a:t>yaptığını</a:t>
            </a:r>
            <a:r>
              <a:rPr lang="en-US" b="0" i="0" dirty="0">
                <a:solidFill>
                  <a:srgbClr val="D1D5DB"/>
                </a:solidFill>
                <a:effectLst/>
                <a:latin typeface="Söhne"/>
              </a:rPr>
              <a:t> </a:t>
            </a:r>
            <a:r>
              <a:rPr lang="en-US" b="0" i="0" dirty="0" err="1">
                <a:solidFill>
                  <a:srgbClr val="D1D5DB"/>
                </a:solidFill>
                <a:effectLst/>
                <a:latin typeface="Söhne"/>
              </a:rPr>
              <a:t>açıklayan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tekniktir</a:t>
            </a:r>
            <a:r>
              <a:rPr lang="en-US" b="0" i="0" dirty="0">
                <a:solidFill>
                  <a:srgbClr val="D1D5DB"/>
                </a:solidFill>
                <a:effectLst/>
                <a:latin typeface="Söhne"/>
              </a:rPr>
              <a:t>. </a:t>
            </a:r>
            <a:r>
              <a:rPr lang="en-US" b="0" i="0" dirty="0" err="1">
                <a:solidFill>
                  <a:srgbClr val="D1D5DB"/>
                </a:solidFill>
                <a:effectLst/>
                <a:latin typeface="Söhne"/>
              </a:rPr>
              <a:t>Girdi</a:t>
            </a:r>
            <a:r>
              <a:rPr lang="en-US" b="0" i="0" dirty="0">
                <a:solidFill>
                  <a:srgbClr val="D1D5DB"/>
                </a:solidFill>
                <a:effectLst/>
                <a:latin typeface="Söhne"/>
              </a:rPr>
              <a:t> </a:t>
            </a:r>
            <a:r>
              <a:rPr lang="en-US" b="0" i="0" dirty="0" err="1">
                <a:solidFill>
                  <a:srgbClr val="D1D5DB"/>
                </a:solidFill>
                <a:effectLst/>
                <a:latin typeface="Söhne"/>
              </a:rPr>
              <a:t>metnin</a:t>
            </a:r>
            <a:r>
              <a:rPr lang="en-US" b="0" i="0" dirty="0">
                <a:solidFill>
                  <a:srgbClr val="D1D5DB"/>
                </a:solidFill>
                <a:effectLst/>
                <a:latin typeface="Söhne"/>
              </a:rPr>
              <a:t> </a:t>
            </a:r>
            <a:r>
              <a:rPr lang="en-US" b="0" i="0" dirty="0" err="1">
                <a:solidFill>
                  <a:srgbClr val="D1D5DB"/>
                </a:solidFill>
                <a:effectLst/>
                <a:latin typeface="Söhne"/>
              </a:rPr>
              <a:t>hafifçe</a:t>
            </a:r>
            <a:r>
              <a:rPr lang="en-US" b="0" i="0" dirty="0">
                <a:solidFill>
                  <a:srgbClr val="D1D5DB"/>
                </a:solidFill>
                <a:effectLst/>
                <a:latin typeface="Söhne"/>
              </a:rPr>
              <a:t> </a:t>
            </a:r>
            <a:r>
              <a:rPr lang="en-US" b="0" i="0" dirty="0" err="1">
                <a:solidFill>
                  <a:srgbClr val="D1D5DB"/>
                </a:solidFill>
                <a:effectLst/>
                <a:latin typeface="Söhne"/>
              </a:rPr>
              <a:t>değiştirilmiş</a:t>
            </a:r>
            <a:r>
              <a:rPr lang="en-US" b="0" i="0" dirty="0">
                <a:solidFill>
                  <a:srgbClr val="D1D5DB"/>
                </a:solidFill>
                <a:effectLst/>
                <a:latin typeface="Söhne"/>
              </a:rPr>
              <a:t> </a:t>
            </a:r>
            <a:r>
              <a:rPr lang="en-US" b="0" i="0" dirty="0" err="1">
                <a:solidFill>
                  <a:srgbClr val="D1D5DB"/>
                </a:solidFill>
                <a:effectLst/>
                <a:latin typeface="Söhne"/>
              </a:rPr>
              <a:t>versiyonlarını</a:t>
            </a:r>
            <a:r>
              <a:rPr lang="en-US" b="0" i="0" dirty="0">
                <a:solidFill>
                  <a:srgbClr val="D1D5DB"/>
                </a:solidFill>
                <a:effectLst/>
                <a:latin typeface="Söhne"/>
              </a:rPr>
              <a:t> </a:t>
            </a:r>
            <a:r>
              <a:rPr lang="en-US" b="0" i="0" dirty="0" err="1">
                <a:solidFill>
                  <a:srgbClr val="D1D5DB"/>
                </a:solidFill>
                <a:effectLst/>
                <a:latin typeface="Söhne"/>
              </a:rPr>
              <a:t>oluşturur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tahminlerinin</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değişikliklere</a:t>
            </a:r>
            <a:r>
              <a:rPr lang="en-US" b="0" i="0" dirty="0">
                <a:solidFill>
                  <a:srgbClr val="D1D5DB"/>
                </a:solidFill>
                <a:effectLst/>
                <a:latin typeface="Söhne"/>
              </a:rPr>
              <a:t> </a:t>
            </a:r>
            <a:r>
              <a:rPr lang="en-US" b="0" i="0" dirty="0" err="1">
                <a:solidFill>
                  <a:srgbClr val="D1D5DB"/>
                </a:solidFill>
                <a:effectLst/>
                <a:latin typeface="Söhne"/>
              </a:rPr>
              <a:t>nasıl</a:t>
            </a:r>
            <a:r>
              <a:rPr lang="en-US" b="0" i="0" dirty="0">
                <a:solidFill>
                  <a:srgbClr val="D1D5DB"/>
                </a:solidFill>
                <a:effectLst/>
                <a:latin typeface="Söhne"/>
              </a:rPr>
              <a:t> </a:t>
            </a:r>
            <a:r>
              <a:rPr lang="en-US" b="0" i="0" dirty="0" err="1">
                <a:solidFill>
                  <a:srgbClr val="D1D5DB"/>
                </a:solidFill>
                <a:effectLst/>
                <a:latin typeface="Söhne"/>
              </a:rPr>
              <a:t>tepki</a:t>
            </a:r>
            <a:r>
              <a:rPr lang="en-US" b="0" i="0" dirty="0">
                <a:solidFill>
                  <a:srgbClr val="D1D5DB"/>
                </a:solidFill>
                <a:effectLst/>
                <a:latin typeface="Söhne"/>
              </a:rPr>
              <a:t> </a:t>
            </a:r>
            <a:r>
              <a:rPr lang="en-US" b="0" i="0" dirty="0" err="1">
                <a:solidFill>
                  <a:srgbClr val="D1D5DB"/>
                </a:solidFill>
                <a:effectLst/>
                <a:latin typeface="Söhne"/>
              </a:rPr>
              <a:t>verdiğini</a:t>
            </a:r>
            <a:r>
              <a:rPr lang="en-US" b="0" i="0" dirty="0">
                <a:solidFill>
                  <a:srgbClr val="D1D5DB"/>
                </a:solidFill>
                <a:effectLst/>
                <a:latin typeface="Söhne"/>
              </a:rPr>
              <a:t> </a:t>
            </a:r>
            <a:r>
              <a:rPr lang="en-US" b="0" i="0" dirty="0" err="1">
                <a:solidFill>
                  <a:srgbClr val="D1D5DB"/>
                </a:solidFill>
                <a:effectLst/>
                <a:latin typeface="Söhne"/>
              </a:rPr>
              <a:t>gözlemleyerek</a:t>
            </a:r>
            <a:r>
              <a:rPr lang="en-US" b="0" i="0" dirty="0">
                <a:solidFill>
                  <a:srgbClr val="D1D5DB"/>
                </a:solidFill>
                <a:effectLst/>
                <a:latin typeface="Söhne"/>
              </a:rPr>
              <a:t> </a:t>
            </a:r>
            <a:r>
              <a:rPr lang="en-US" b="0" i="0" dirty="0" err="1">
                <a:solidFill>
                  <a:srgbClr val="D1D5DB"/>
                </a:solidFill>
                <a:effectLst/>
                <a:latin typeface="Söhne"/>
              </a:rPr>
              <a:t>çalışır</a:t>
            </a:r>
            <a:r>
              <a:rPr lang="en-US" b="0" i="0" dirty="0">
                <a:solidFill>
                  <a:srgbClr val="D1D5DB"/>
                </a:solidFill>
                <a:effectLst/>
                <a:latin typeface="Söhne"/>
              </a:rPr>
              <a:t>. Bu </a:t>
            </a:r>
            <a:r>
              <a:rPr lang="en-US" b="0" i="0" dirty="0" err="1">
                <a:solidFill>
                  <a:srgbClr val="D1D5DB"/>
                </a:solidFill>
                <a:effectLst/>
                <a:latin typeface="Söhne"/>
              </a:rPr>
              <a:t>bilgilere</a:t>
            </a:r>
            <a:r>
              <a:rPr lang="en-US" b="0" i="0" dirty="0">
                <a:solidFill>
                  <a:srgbClr val="D1D5DB"/>
                </a:solidFill>
                <a:effectLst/>
                <a:latin typeface="Söhne"/>
              </a:rPr>
              <a:t> </a:t>
            </a:r>
            <a:r>
              <a:rPr lang="en-US" b="0" i="0" dirty="0" err="1">
                <a:solidFill>
                  <a:srgbClr val="D1D5DB"/>
                </a:solidFill>
                <a:effectLst/>
                <a:latin typeface="Söhne"/>
              </a:rPr>
              <a:t>dayanarak</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bölgede</a:t>
            </a:r>
            <a:r>
              <a:rPr lang="en-US" b="0" i="0" dirty="0">
                <a:solidFill>
                  <a:srgbClr val="D1D5DB"/>
                </a:solidFill>
                <a:effectLst/>
                <a:latin typeface="Söhne"/>
              </a:rPr>
              <a:t> NLP </a:t>
            </a:r>
            <a:r>
              <a:rPr lang="en-US" b="0" i="0" dirty="0" err="1">
                <a:solidFill>
                  <a:srgbClr val="D1D5DB"/>
                </a:solidFill>
                <a:effectLst/>
                <a:latin typeface="Söhne"/>
              </a:rPr>
              <a:t>modelinin</a:t>
            </a:r>
            <a:r>
              <a:rPr lang="en-US" b="0" i="0" dirty="0">
                <a:solidFill>
                  <a:srgbClr val="D1D5DB"/>
                </a:solidFill>
                <a:effectLst/>
                <a:latin typeface="Söhne"/>
              </a:rPr>
              <a:t> </a:t>
            </a:r>
            <a:r>
              <a:rPr lang="en-US" b="0" i="0" dirty="0" err="1">
                <a:solidFill>
                  <a:srgbClr val="D1D5DB"/>
                </a:solidFill>
                <a:effectLst/>
                <a:latin typeface="Söhne"/>
              </a:rPr>
              <a:t>davranışını</a:t>
            </a:r>
            <a:r>
              <a:rPr lang="en-US" b="0" i="0" dirty="0">
                <a:solidFill>
                  <a:srgbClr val="D1D5DB"/>
                </a:solidFill>
                <a:effectLst/>
                <a:latin typeface="Söhne"/>
              </a:rPr>
              <a:t> </a:t>
            </a:r>
            <a:r>
              <a:rPr lang="en-US" b="0" i="0" dirty="0" err="1">
                <a:solidFill>
                  <a:srgbClr val="D1D5DB"/>
                </a:solidFill>
                <a:effectLst/>
                <a:latin typeface="Söhne"/>
              </a:rPr>
              <a:t>yaklaşık</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basit</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model </a:t>
            </a:r>
            <a:r>
              <a:rPr lang="en-US" b="0" i="0" dirty="0" err="1">
                <a:solidFill>
                  <a:srgbClr val="D1D5DB"/>
                </a:solidFill>
                <a:effectLst/>
                <a:latin typeface="Söhne"/>
              </a:rPr>
              <a:t>oluşturur</a:t>
            </a:r>
            <a:r>
              <a:rPr lang="en-US" b="0" i="0" dirty="0">
                <a:solidFill>
                  <a:srgbClr val="D1D5DB"/>
                </a:solidFill>
                <a:effectLst/>
                <a:latin typeface="Söhne"/>
              </a:rPr>
              <a:t>. Bu </a:t>
            </a:r>
            <a:r>
              <a:rPr lang="en-US" b="0" i="0" dirty="0" err="1">
                <a:solidFill>
                  <a:srgbClr val="D1D5DB"/>
                </a:solidFill>
                <a:effectLst/>
                <a:latin typeface="Söhne"/>
              </a:rPr>
              <a:t>basit</a:t>
            </a:r>
            <a:r>
              <a:rPr lang="en-US" b="0" i="0" dirty="0">
                <a:solidFill>
                  <a:srgbClr val="D1D5DB"/>
                </a:solidFill>
                <a:effectLst/>
                <a:latin typeface="Söhne"/>
              </a:rPr>
              <a:t> model,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tahminleri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kelimelerin</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özelliklerin</a:t>
            </a:r>
            <a:r>
              <a:rPr lang="en-US" b="0" i="0" dirty="0">
                <a:solidFill>
                  <a:srgbClr val="D1D5DB"/>
                </a:solidFill>
                <a:effectLst/>
                <a:latin typeface="Söhne"/>
              </a:rPr>
              <a:t> </a:t>
            </a:r>
            <a:r>
              <a:rPr lang="en-US" b="0" i="0" dirty="0" err="1">
                <a:solidFill>
                  <a:srgbClr val="D1D5DB"/>
                </a:solidFill>
                <a:effectLst/>
                <a:latin typeface="Söhne"/>
              </a:rPr>
              <a:t>önemli</a:t>
            </a:r>
            <a:r>
              <a:rPr lang="en-US" b="0" i="0" dirty="0">
                <a:solidFill>
                  <a:srgbClr val="D1D5DB"/>
                </a:solidFill>
                <a:effectLst/>
                <a:latin typeface="Söhne"/>
              </a:rPr>
              <a:t> </a:t>
            </a:r>
            <a:r>
              <a:rPr lang="en-US" b="0" i="0" dirty="0" err="1">
                <a:solidFill>
                  <a:srgbClr val="D1D5DB"/>
                </a:solidFill>
                <a:effectLst/>
                <a:latin typeface="Söhne"/>
              </a:rPr>
              <a:t>olduğunu</a:t>
            </a:r>
            <a:r>
              <a:rPr lang="en-US" b="0" i="0" dirty="0">
                <a:solidFill>
                  <a:srgbClr val="D1D5DB"/>
                </a:solidFill>
                <a:effectLst/>
                <a:latin typeface="Söhne"/>
              </a:rPr>
              <a:t> </a:t>
            </a:r>
            <a:r>
              <a:rPr lang="en-US" b="0" i="0" dirty="0" err="1">
                <a:solidFill>
                  <a:srgbClr val="D1D5DB"/>
                </a:solidFill>
                <a:effectLst/>
                <a:latin typeface="Söhne"/>
              </a:rPr>
              <a:t>belirlemeye</a:t>
            </a:r>
            <a:r>
              <a:rPr lang="en-US" b="0" i="0" dirty="0">
                <a:solidFill>
                  <a:srgbClr val="D1D5DB"/>
                </a:solidFill>
                <a:effectLst/>
                <a:latin typeface="Söhne"/>
              </a:rPr>
              <a:t> </a:t>
            </a:r>
            <a:r>
              <a:rPr lang="en-US" b="0" i="0" dirty="0" err="1">
                <a:solidFill>
                  <a:srgbClr val="D1D5DB"/>
                </a:solidFill>
                <a:effectLst/>
                <a:latin typeface="Söhne"/>
              </a:rPr>
              <a:t>yardımcı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yorumlanabilir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açıklama</a:t>
            </a:r>
            <a:r>
              <a:rPr lang="en-US" b="0" i="0" dirty="0">
                <a:solidFill>
                  <a:srgbClr val="D1D5DB"/>
                </a:solidFill>
                <a:effectLst/>
                <a:latin typeface="Söhne"/>
              </a:rPr>
              <a:t> </a:t>
            </a:r>
            <a:r>
              <a:rPr lang="en-US" b="0" i="0" dirty="0" err="1">
                <a:solidFill>
                  <a:srgbClr val="D1D5DB"/>
                </a:solidFill>
                <a:effectLst/>
                <a:latin typeface="Söhne"/>
              </a:rPr>
              <a:t>sağlar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59309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358440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976295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422422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yavaşça</a:t>
            </a:r>
            <a:r>
              <a:rPr lang="en-US" b="0" i="0" dirty="0">
                <a:solidFill>
                  <a:srgbClr val="D1D5DB"/>
                </a:solidFill>
                <a:effectLst/>
                <a:latin typeface="Söhne"/>
              </a:rPr>
              <a:t> </a:t>
            </a:r>
            <a:r>
              <a:rPr lang="en-US" b="0" i="0" dirty="0" err="1">
                <a:solidFill>
                  <a:srgbClr val="D1D5DB"/>
                </a:solidFill>
                <a:effectLst/>
                <a:latin typeface="Söhne"/>
              </a:rPr>
              <a:t>değiştirin</a:t>
            </a:r>
            <a:r>
              <a:rPr lang="en-US" b="0" i="0" dirty="0">
                <a:solidFill>
                  <a:srgbClr val="D1D5DB"/>
                </a:solidFill>
                <a:effectLst/>
                <a:latin typeface="Söhne"/>
              </a:rPr>
              <a:t>: </a:t>
            </a:r>
            <a:r>
              <a:rPr lang="en-US" b="0" i="0" dirty="0" err="1">
                <a:solidFill>
                  <a:srgbClr val="D1D5DB"/>
                </a:solidFill>
                <a:effectLst/>
                <a:latin typeface="Söhne"/>
              </a:rPr>
              <a:t>Baseline'a</a:t>
            </a:r>
            <a:r>
              <a:rPr lang="en-US" b="0" i="0" dirty="0">
                <a:solidFill>
                  <a:srgbClr val="D1D5DB"/>
                </a:solidFill>
                <a:effectLst/>
                <a:latin typeface="Söhne"/>
              </a:rPr>
              <a:t> </a:t>
            </a:r>
            <a:r>
              <a:rPr lang="en-US" b="0" i="0" dirty="0" err="1">
                <a:solidFill>
                  <a:srgbClr val="D1D5DB"/>
                </a:solidFill>
                <a:effectLst/>
                <a:latin typeface="Söhne"/>
              </a:rPr>
              <a:t>doğru</a:t>
            </a:r>
            <a:r>
              <a:rPr lang="en-US" b="0" i="0" dirty="0">
                <a:solidFill>
                  <a:srgbClr val="D1D5DB"/>
                </a:solidFill>
                <a:effectLst/>
                <a:latin typeface="Söhne"/>
              </a:rPr>
              <a:t> </a:t>
            </a:r>
            <a:r>
              <a:rPr lang="en-US" b="0" i="0" dirty="0" err="1">
                <a:solidFill>
                  <a:srgbClr val="D1D5DB"/>
                </a:solidFill>
                <a:effectLst/>
                <a:latin typeface="Söhne"/>
              </a:rPr>
              <a:t>ilerleyerek</a:t>
            </a:r>
            <a:r>
              <a:rPr lang="en-US" b="0" i="0" dirty="0">
                <a:solidFill>
                  <a:srgbClr val="D1D5DB"/>
                </a:solidFill>
                <a:effectLst/>
                <a:latin typeface="Söhne"/>
              </a:rPr>
              <a:t> </a:t>
            </a:r>
            <a:r>
              <a:rPr lang="en-US" b="0" i="0" dirty="0" err="1">
                <a:solidFill>
                  <a:srgbClr val="D1D5DB"/>
                </a:solidFill>
                <a:effectLst/>
                <a:latin typeface="Söhne"/>
              </a:rPr>
              <a:t>girdi</a:t>
            </a:r>
            <a:r>
              <a:rPr lang="en-US" b="0" i="0" dirty="0">
                <a:solidFill>
                  <a:srgbClr val="D1D5DB"/>
                </a:solidFill>
                <a:effectLst/>
                <a:latin typeface="Söhne"/>
              </a:rPr>
              <a:t> </a:t>
            </a:r>
            <a:r>
              <a:rPr lang="en-US" b="0" i="0" dirty="0" err="1">
                <a:solidFill>
                  <a:srgbClr val="D1D5DB"/>
                </a:solidFill>
                <a:effectLst/>
                <a:latin typeface="Söhne"/>
              </a:rPr>
              <a:t>token'larını</a:t>
            </a:r>
            <a:r>
              <a:rPr lang="en-US" b="0" i="0" dirty="0">
                <a:solidFill>
                  <a:srgbClr val="D1D5DB"/>
                </a:solidFill>
                <a:effectLst/>
                <a:latin typeface="Söhne"/>
              </a:rPr>
              <a:t> </a:t>
            </a:r>
            <a:r>
              <a:rPr lang="en-US" b="0" i="0" dirty="0" err="1">
                <a:solidFill>
                  <a:srgbClr val="D1D5DB"/>
                </a:solidFill>
                <a:effectLst/>
                <a:latin typeface="Söhne"/>
              </a:rPr>
              <a:t>adım</a:t>
            </a:r>
            <a:r>
              <a:rPr lang="en-US" b="0" i="0" dirty="0">
                <a:solidFill>
                  <a:srgbClr val="D1D5DB"/>
                </a:solidFill>
                <a:effectLst/>
                <a:latin typeface="Söhne"/>
              </a:rPr>
              <a:t> </a:t>
            </a:r>
            <a:r>
              <a:rPr lang="en-US" b="0" i="0" dirty="0" err="1">
                <a:solidFill>
                  <a:srgbClr val="D1D5DB"/>
                </a:solidFill>
                <a:effectLst/>
                <a:latin typeface="Söhne"/>
              </a:rPr>
              <a:t>adım</a:t>
            </a:r>
            <a:r>
              <a:rPr lang="en-US" b="0" i="0" dirty="0">
                <a:solidFill>
                  <a:srgbClr val="D1D5DB"/>
                </a:solidFill>
                <a:effectLst/>
                <a:latin typeface="Söhne"/>
              </a:rPr>
              <a:t> </a:t>
            </a:r>
            <a:r>
              <a:rPr lang="en-US" b="0" i="0" dirty="0" err="1">
                <a:solidFill>
                  <a:srgbClr val="D1D5DB"/>
                </a:solidFill>
                <a:effectLst/>
                <a:latin typeface="Söhne"/>
              </a:rPr>
              <a:t>değiştiririz</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Her </a:t>
            </a:r>
            <a:r>
              <a:rPr lang="en-US" b="0" i="0" dirty="0" err="1">
                <a:solidFill>
                  <a:srgbClr val="D1D5DB"/>
                </a:solidFill>
                <a:effectLst/>
                <a:latin typeface="Söhne"/>
              </a:rPr>
              <a:t>adımda</a:t>
            </a:r>
            <a:r>
              <a:rPr lang="en-US" b="0" i="0" dirty="0">
                <a:solidFill>
                  <a:srgbClr val="D1D5DB"/>
                </a:solidFill>
                <a:effectLst/>
                <a:latin typeface="Söhne"/>
              </a:rPr>
              <a:t> </a:t>
            </a:r>
            <a:r>
              <a:rPr lang="en-US" b="0" i="0" dirty="0" err="1">
                <a:solidFill>
                  <a:srgbClr val="D1D5DB"/>
                </a:solidFill>
                <a:effectLst/>
                <a:latin typeface="Söhne"/>
              </a:rPr>
              <a:t>tahmin</a:t>
            </a:r>
            <a:r>
              <a:rPr lang="en-US" b="0" i="0" dirty="0">
                <a:solidFill>
                  <a:srgbClr val="D1D5DB"/>
                </a:solidFill>
                <a:effectLst/>
                <a:latin typeface="Söhne"/>
              </a:rPr>
              <a:t> </a:t>
            </a:r>
            <a:r>
              <a:rPr lang="en-US" b="0" i="0" dirty="0" err="1">
                <a:solidFill>
                  <a:srgbClr val="D1D5DB"/>
                </a:solidFill>
                <a:effectLst/>
                <a:latin typeface="Söhne"/>
              </a:rPr>
              <a:t>yapın</a:t>
            </a:r>
            <a:r>
              <a:rPr lang="en-US" b="0" i="0" dirty="0">
                <a:solidFill>
                  <a:srgbClr val="D1D5DB"/>
                </a:solidFill>
                <a:effectLst/>
                <a:latin typeface="Söhne"/>
              </a:rPr>
              <a:t>: Her </a:t>
            </a:r>
            <a:r>
              <a:rPr lang="en-US" b="0" i="0" dirty="0" err="1">
                <a:solidFill>
                  <a:srgbClr val="D1D5DB"/>
                </a:solidFill>
                <a:effectLst/>
                <a:latin typeface="Söhne"/>
              </a:rPr>
              <a:t>ara</a:t>
            </a:r>
            <a:r>
              <a:rPr lang="en-US" b="0" i="0" dirty="0">
                <a:solidFill>
                  <a:srgbClr val="D1D5DB"/>
                </a:solidFill>
                <a:effectLst/>
                <a:latin typeface="Söhne"/>
              </a:rPr>
              <a:t> </a:t>
            </a:r>
            <a:r>
              <a:rPr lang="en-US" b="0" i="0" dirty="0" err="1">
                <a:solidFill>
                  <a:srgbClr val="D1D5DB"/>
                </a:solidFill>
                <a:effectLst/>
                <a:latin typeface="Söhne"/>
              </a:rPr>
              <a:t>adımda</a:t>
            </a:r>
            <a:r>
              <a:rPr lang="en-US" b="0" i="0" dirty="0">
                <a:solidFill>
                  <a:srgbClr val="D1D5DB"/>
                </a:solidFill>
                <a:effectLst/>
                <a:latin typeface="Söhne"/>
              </a:rPr>
              <a:t>, </a:t>
            </a:r>
            <a:r>
              <a:rPr lang="en-US" b="0" i="0" dirty="0" err="1">
                <a:solidFill>
                  <a:srgbClr val="D1D5DB"/>
                </a:solidFill>
                <a:effectLst/>
                <a:latin typeface="Söhne"/>
              </a:rPr>
              <a:t>değiştirilmiş</a:t>
            </a:r>
            <a:r>
              <a:rPr lang="en-US" b="0" i="0" dirty="0">
                <a:solidFill>
                  <a:srgbClr val="D1D5DB"/>
                </a:solidFill>
                <a:effectLst/>
                <a:latin typeface="Söhne"/>
              </a:rPr>
              <a:t> </a:t>
            </a: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BERT'e</a:t>
            </a:r>
            <a:r>
              <a:rPr lang="en-US" b="0" i="0" dirty="0">
                <a:solidFill>
                  <a:srgbClr val="D1D5DB"/>
                </a:solidFill>
                <a:effectLst/>
                <a:latin typeface="Söhne"/>
              </a:rPr>
              <a:t> </a:t>
            </a:r>
            <a:r>
              <a:rPr lang="en-US" b="0" i="0" dirty="0" err="1">
                <a:solidFill>
                  <a:srgbClr val="D1D5DB"/>
                </a:solidFill>
                <a:effectLst/>
                <a:latin typeface="Söhne"/>
              </a:rPr>
              <a:t>vererek</a:t>
            </a:r>
            <a:r>
              <a:rPr lang="en-US" b="0" i="0" dirty="0">
                <a:solidFill>
                  <a:srgbClr val="D1D5DB"/>
                </a:solidFill>
                <a:effectLst/>
                <a:latin typeface="Söhne"/>
              </a:rPr>
              <a:t> </a:t>
            </a:r>
            <a:r>
              <a:rPr lang="en-US" b="0" i="0" dirty="0" err="1">
                <a:solidFill>
                  <a:srgbClr val="D1D5DB"/>
                </a:solidFill>
                <a:effectLst/>
                <a:latin typeface="Söhne"/>
              </a:rPr>
              <a:t>tahminler</a:t>
            </a:r>
            <a:r>
              <a:rPr lang="en-US" b="0" i="0" dirty="0">
                <a:solidFill>
                  <a:srgbClr val="D1D5DB"/>
                </a:solidFill>
                <a:effectLst/>
                <a:latin typeface="Söhne"/>
              </a:rPr>
              <a:t> </a:t>
            </a:r>
            <a:r>
              <a:rPr lang="en-US" b="0" i="0" dirty="0" err="1">
                <a:solidFill>
                  <a:srgbClr val="D1D5DB"/>
                </a:solidFill>
                <a:effectLst/>
                <a:latin typeface="Söhne"/>
              </a:rPr>
              <a:t>alırız</a:t>
            </a:r>
            <a:r>
              <a:rPr lang="en-US" b="0" i="0" dirty="0">
                <a:solidFill>
                  <a:srgbClr val="D1D5DB"/>
                </a:solidFill>
                <a:effectLst/>
                <a:latin typeface="Söhne"/>
              </a:rPr>
              <a:t>. Bu </a:t>
            </a:r>
            <a:r>
              <a:rPr lang="en-US" b="0" i="0" dirty="0" err="1">
                <a:solidFill>
                  <a:srgbClr val="D1D5DB"/>
                </a:solidFill>
                <a:effectLst/>
                <a:latin typeface="Söhne"/>
              </a:rPr>
              <a:t>tahminler</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sınıflar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olasılıklar</a:t>
            </a:r>
            <a:r>
              <a:rPr lang="en-US" b="0" i="0" dirty="0">
                <a:solidFill>
                  <a:srgbClr val="D1D5DB"/>
                </a:solidFill>
                <a:effectLst/>
                <a:latin typeface="Söhne"/>
              </a:rPr>
              <a:t> </a:t>
            </a:r>
            <a:r>
              <a:rPr lang="en-US" b="0" i="0" dirty="0" err="1">
                <a:solidFill>
                  <a:srgbClr val="D1D5DB"/>
                </a:solidFill>
                <a:effectLst/>
                <a:latin typeface="Söhne"/>
              </a:rPr>
              <a:t>olabilir</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Token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ölçün</a:t>
            </a:r>
            <a:r>
              <a:rPr lang="en-US" b="0" i="0" dirty="0">
                <a:solidFill>
                  <a:srgbClr val="D1D5DB"/>
                </a:solidFill>
                <a:effectLst/>
                <a:latin typeface="Söhne"/>
              </a:rPr>
              <a:t>: </a:t>
            </a:r>
            <a:r>
              <a:rPr lang="en-US" b="0" i="0" dirty="0" err="1">
                <a:solidFill>
                  <a:srgbClr val="D1D5DB"/>
                </a:solidFill>
                <a:effectLst/>
                <a:latin typeface="Söhne"/>
              </a:rPr>
              <a:t>Token'ların</a:t>
            </a:r>
            <a:r>
              <a:rPr lang="en-US" b="0" i="0" dirty="0">
                <a:solidFill>
                  <a:srgbClr val="D1D5DB"/>
                </a:solidFill>
                <a:effectLst/>
                <a:latin typeface="Söhne"/>
              </a:rPr>
              <a:t>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hesaplamak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değiştirirken</a:t>
            </a:r>
            <a:r>
              <a:rPr lang="en-US" b="0" i="0" dirty="0">
                <a:solidFill>
                  <a:srgbClr val="D1D5DB"/>
                </a:solidFill>
                <a:effectLst/>
                <a:latin typeface="Söhne"/>
              </a:rPr>
              <a:t> </a:t>
            </a:r>
            <a:r>
              <a:rPr lang="en-US" b="0" i="0" dirty="0" err="1">
                <a:solidFill>
                  <a:srgbClr val="D1D5DB"/>
                </a:solidFill>
                <a:effectLst/>
                <a:latin typeface="Söhne"/>
              </a:rPr>
              <a:t>tahminlerin</a:t>
            </a:r>
            <a:r>
              <a:rPr lang="en-US" b="0" i="0" dirty="0">
                <a:solidFill>
                  <a:srgbClr val="D1D5DB"/>
                </a:solidFill>
                <a:effectLst/>
                <a:latin typeface="Söhne"/>
              </a:rPr>
              <a:t> ne </a:t>
            </a:r>
            <a:r>
              <a:rPr lang="en-US" b="0" i="0" dirty="0" err="1">
                <a:solidFill>
                  <a:srgbClr val="D1D5DB"/>
                </a:solidFill>
                <a:effectLst/>
                <a:latin typeface="Söhne"/>
              </a:rPr>
              <a:t>kadar</a:t>
            </a:r>
            <a:r>
              <a:rPr lang="en-US" b="0" i="0" dirty="0">
                <a:solidFill>
                  <a:srgbClr val="D1D5DB"/>
                </a:solidFill>
                <a:effectLst/>
                <a:latin typeface="Söhne"/>
              </a:rPr>
              <a:t> </a:t>
            </a:r>
            <a:r>
              <a:rPr lang="en-US" b="0" i="0" dirty="0" err="1">
                <a:solidFill>
                  <a:srgbClr val="D1D5DB"/>
                </a:solidFill>
                <a:effectLst/>
                <a:latin typeface="Söhne"/>
              </a:rPr>
              <a:t>değiştiğine</a:t>
            </a:r>
            <a:r>
              <a:rPr lang="en-US" b="0" i="0" dirty="0">
                <a:solidFill>
                  <a:srgbClr val="D1D5DB"/>
                </a:solidFill>
                <a:effectLst/>
                <a:latin typeface="Söhne"/>
              </a:rPr>
              <a:t> </a:t>
            </a:r>
            <a:r>
              <a:rPr lang="en-US" b="0" i="0" dirty="0" err="1">
                <a:solidFill>
                  <a:srgbClr val="D1D5DB"/>
                </a:solidFill>
                <a:effectLst/>
                <a:latin typeface="Söhne"/>
              </a:rPr>
              <a:t>bakarız</a:t>
            </a:r>
            <a:r>
              <a:rPr lang="en-US" b="0" i="0" dirty="0">
                <a:solidFill>
                  <a:srgbClr val="D1D5DB"/>
                </a:solidFill>
                <a:effectLst/>
                <a:latin typeface="Söhne"/>
              </a:rPr>
              <a:t>.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çıktısının</a:t>
            </a:r>
            <a:r>
              <a:rPr lang="en-US" b="0" i="0" dirty="0">
                <a:solidFill>
                  <a:srgbClr val="D1D5DB"/>
                </a:solidFill>
                <a:effectLst/>
                <a:latin typeface="Söhne"/>
              </a:rPr>
              <a:t> token </a:t>
            </a:r>
            <a:r>
              <a:rPr lang="en-US" b="0" i="0" dirty="0" err="1">
                <a:solidFill>
                  <a:srgbClr val="D1D5DB"/>
                </a:solidFill>
                <a:effectLst/>
                <a:latin typeface="Söhne"/>
              </a:rPr>
              <a:t>temsilindeki</a:t>
            </a:r>
            <a:r>
              <a:rPr lang="en-US" b="0" i="0" dirty="0">
                <a:solidFill>
                  <a:srgbClr val="D1D5DB"/>
                </a:solidFill>
                <a:effectLst/>
                <a:latin typeface="Söhne"/>
              </a:rPr>
              <a:t> </a:t>
            </a:r>
            <a:r>
              <a:rPr lang="en-US" b="0" i="0" dirty="0" err="1">
                <a:solidFill>
                  <a:srgbClr val="D1D5DB"/>
                </a:solidFill>
                <a:effectLst/>
                <a:latin typeface="Söhne"/>
              </a:rPr>
              <a:t>değişikliklere</a:t>
            </a:r>
            <a:r>
              <a:rPr lang="en-US" b="0" i="0" dirty="0">
                <a:solidFill>
                  <a:srgbClr val="D1D5DB"/>
                </a:solidFill>
                <a:effectLst/>
                <a:latin typeface="Söhne"/>
              </a:rPr>
              <a:t> ne </a:t>
            </a:r>
            <a:r>
              <a:rPr lang="en-US" b="0" i="0" dirty="0" err="1">
                <a:solidFill>
                  <a:srgbClr val="D1D5DB"/>
                </a:solidFill>
                <a:effectLst/>
                <a:latin typeface="Söhne"/>
              </a:rPr>
              <a:t>kadar</a:t>
            </a:r>
            <a:r>
              <a:rPr lang="en-US" b="0" i="0" dirty="0">
                <a:solidFill>
                  <a:srgbClr val="D1D5DB"/>
                </a:solidFill>
                <a:effectLst/>
                <a:latin typeface="Söhne"/>
              </a:rPr>
              <a:t> </a:t>
            </a:r>
            <a:r>
              <a:rPr lang="en-US" b="0" i="0" dirty="0" err="1">
                <a:solidFill>
                  <a:srgbClr val="D1D5DB"/>
                </a:solidFill>
                <a:effectLst/>
                <a:latin typeface="Söhne"/>
              </a:rPr>
              <a:t>hassas</a:t>
            </a:r>
            <a:r>
              <a:rPr lang="en-US" b="0" i="0" dirty="0">
                <a:solidFill>
                  <a:srgbClr val="D1D5DB"/>
                </a:solidFill>
                <a:effectLst/>
                <a:latin typeface="Söhne"/>
              </a:rPr>
              <a:t> </a:t>
            </a:r>
            <a:r>
              <a:rPr lang="en-US" b="0" i="0" dirty="0" err="1">
                <a:solidFill>
                  <a:srgbClr val="D1D5DB"/>
                </a:solidFill>
                <a:effectLst/>
                <a:latin typeface="Söhne"/>
              </a:rPr>
              <a:t>olduğunu</a:t>
            </a:r>
            <a:r>
              <a:rPr lang="en-US" b="0" i="0" dirty="0">
                <a:solidFill>
                  <a:srgbClr val="D1D5DB"/>
                </a:solidFill>
                <a:effectLst/>
                <a:latin typeface="Söhne"/>
              </a:rPr>
              <a:t> </a:t>
            </a:r>
            <a:r>
              <a:rPr lang="en-US" b="0" i="0" dirty="0" err="1">
                <a:solidFill>
                  <a:srgbClr val="D1D5DB"/>
                </a:solidFill>
                <a:effectLst/>
                <a:latin typeface="Söhne"/>
              </a:rPr>
              <a:t>düşünürüz</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Token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birleştirin</a:t>
            </a:r>
            <a:r>
              <a:rPr lang="en-US" b="0" i="0" dirty="0">
                <a:solidFill>
                  <a:srgbClr val="D1D5DB"/>
                </a:solidFill>
                <a:effectLst/>
                <a:latin typeface="Söhne"/>
              </a:rPr>
              <a:t>: Her </a:t>
            </a:r>
            <a:r>
              <a:rPr lang="en-US" b="0" i="0" dirty="0" err="1">
                <a:solidFill>
                  <a:srgbClr val="D1D5DB"/>
                </a:solidFill>
                <a:effectLst/>
                <a:latin typeface="Söhne"/>
              </a:rPr>
              <a:t>token'ın</a:t>
            </a:r>
            <a:r>
              <a:rPr lang="en-US" b="0" i="0" dirty="0">
                <a:solidFill>
                  <a:srgbClr val="D1D5DB"/>
                </a:solidFill>
                <a:effectLst/>
                <a:latin typeface="Söhne"/>
              </a:rPr>
              <a:t> </a:t>
            </a:r>
            <a:r>
              <a:rPr lang="en-US" b="0" i="0" dirty="0" err="1">
                <a:solidFill>
                  <a:srgbClr val="D1D5DB"/>
                </a:solidFill>
                <a:effectLst/>
                <a:latin typeface="Söhne"/>
              </a:rPr>
              <a:t>önem</a:t>
            </a:r>
            <a:r>
              <a:rPr lang="en-US" b="0" i="0" dirty="0">
                <a:solidFill>
                  <a:srgbClr val="D1D5DB"/>
                </a:solidFill>
                <a:effectLst/>
                <a:latin typeface="Söhne"/>
              </a:rPr>
              <a:t> </a:t>
            </a:r>
            <a:r>
              <a:rPr lang="en-US" b="0" i="0" dirty="0" err="1">
                <a:solidFill>
                  <a:srgbClr val="D1D5DB"/>
                </a:solidFill>
                <a:effectLst/>
                <a:latin typeface="Söhne"/>
              </a:rPr>
              <a:t>puanlarını</a:t>
            </a:r>
            <a:r>
              <a:rPr lang="en-US" b="0" i="0" dirty="0">
                <a:solidFill>
                  <a:srgbClr val="D1D5DB"/>
                </a:solidFill>
                <a:effectLst/>
                <a:latin typeface="Söhne"/>
              </a:rPr>
              <a:t> </a:t>
            </a:r>
            <a:r>
              <a:rPr lang="en-US" b="0" i="0" dirty="0" err="1">
                <a:solidFill>
                  <a:srgbClr val="D1D5DB"/>
                </a:solidFill>
                <a:effectLst/>
                <a:latin typeface="Söhne"/>
              </a:rPr>
              <a:t>toplar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ortalarız</a:t>
            </a:r>
            <a:r>
              <a:rPr lang="en-US" b="0" i="0" dirty="0">
                <a:solidFill>
                  <a:srgbClr val="D1D5DB"/>
                </a:solidFill>
                <a:effectLst/>
                <a:latin typeface="Söhne"/>
              </a:rPr>
              <a:t>, </a:t>
            </a:r>
            <a:r>
              <a:rPr lang="en-US" b="0" i="0" dirty="0" err="1">
                <a:solidFill>
                  <a:srgbClr val="D1D5DB"/>
                </a:solidFill>
                <a:effectLst/>
                <a:latin typeface="Söhne"/>
              </a:rPr>
              <a:t>böylece</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genel</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önem</a:t>
            </a:r>
            <a:r>
              <a:rPr lang="en-US" b="0" i="0" dirty="0">
                <a:solidFill>
                  <a:srgbClr val="D1D5DB"/>
                </a:solidFill>
                <a:effectLst/>
                <a:latin typeface="Söhne"/>
              </a:rPr>
              <a:t> </a:t>
            </a:r>
            <a:r>
              <a:rPr lang="en-US" b="0" i="0" dirty="0" err="1">
                <a:solidFill>
                  <a:srgbClr val="D1D5DB"/>
                </a:solidFill>
                <a:effectLst/>
                <a:latin typeface="Söhne"/>
              </a:rPr>
              <a:t>ölçüsü</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ederiz</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71783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198367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1702630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2111153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Selection bias (minority groups</a:t>
            </a:r>
          </a:p>
          <a:p>
            <a:r>
              <a:rPr lang="en-US" dirty="0"/>
              <a:t>2- In its simplest form, bias arises because annotators are distracted, uninterested, or lazy about the annotation task. As a result, they choose the ‘wrong’ labels – </a:t>
            </a:r>
            <a:r>
              <a:rPr lang="en-US" dirty="0" err="1"/>
              <a:t>birden</a:t>
            </a:r>
            <a:r>
              <a:rPr lang="en-US" dirty="0"/>
              <a:t> </a:t>
            </a:r>
            <a:r>
              <a:rPr lang="en-US" dirty="0" err="1"/>
              <a:t>fazla</a:t>
            </a:r>
            <a:r>
              <a:rPr lang="en-US" dirty="0"/>
              <a:t> </a:t>
            </a:r>
            <a:r>
              <a:rPr lang="en-US" dirty="0" err="1"/>
              <a:t>kişinin</a:t>
            </a:r>
            <a:r>
              <a:rPr lang="en-US" dirty="0"/>
              <a:t> </a:t>
            </a:r>
            <a:r>
              <a:rPr lang="en-US" dirty="0" err="1"/>
              <a:t>aynı</a:t>
            </a:r>
            <a:r>
              <a:rPr lang="en-US" dirty="0"/>
              <a:t> </a:t>
            </a:r>
            <a:r>
              <a:rPr lang="en-US" dirty="0" err="1"/>
              <a:t>şeyi</a:t>
            </a:r>
            <a:r>
              <a:rPr lang="en-US" dirty="0"/>
              <a:t> </a:t>
            </a:r>
            <a:r>
              <a:rPr lang="en-US" dirty="0" err="1"/>
              <a:t>etiketlemesi</a:t>
            </a:r>
            <a:r>
              <a:rPr lang="en-US" dirty="0"/>
              <a:t>..</a:t>
            </a:r>
          </a:p>
          <a:p>
            <a:r>
              <a:rPr lang="en-US" dirty="0"/>
              <a:t>3-), gender biases in the training data</a:t>
            </a:r>
          </a:p>
          <a:p>
            <a:endParaRPr lang="en-US" b="0" i="0" dirty="0">
              <a:solidFill>
                <a:srgbClr val="D1D5DB"/>
              </a:solidFill>
              <a:effectLst/>
              <a:latin typeface="Söhne"/>
            </a:endParaRPr>
          </a:p>
          <a:p>
            <a:r>
              <a:rPr lang="en-US" b="0" i="0" dirty="0">
                <a:solidFill>
                  <a:srgbClr val="D1D5DB"/>
                </a:solidFill>
                <a:effectLst/>
                <a:latin typeface="Söhne"/>
              </a:rPr>
              <a:t>https://</a:t>
            </a:r>
            <a:r>
              <a:rPr lang="en-US" b="0" i="0" dirty="0" err="1">
                <a:solidFill>
                  <a:srgbClr val="D1D5DB"/>
                </a:solidFill>
                <a:effectLst/>
                <a:latin typeface="Söhne"/>
              </a:rPr>
              <a:t>www.mzes.uni-mannheim.de</a:t>
            </a:r>
            <a:r>
              <a:rPr lang="en-US" b="0" i="0" dirty="0">
                <a:solidFill>
                  <a:srgbClr val="D1D5DB"/>
                </a:solidFill>
                <a:effectLst/>
                <a:latin typeface="Söhne"/>
              </a:rPr>
              <a:t>/</a:t>
            </a:r>
            <a:r>
              <a:rPr lang="en-US" b="0" i="0" dirty="0" err="1">
                <a:solidFill>
                  <a:srgbClr val="D1D5DB"/>
                </a:solidFill>
                <a:effectLst/>
                <a:latin typeface="Söhne"/>
              </a:rPr>
              <a:t>socialsciencedatalab</a:t>
            </a:r>
            <a:r>
              <a:rPr lang="en-US" b="0" i="0" dirty="0">
                <a:solidFill>
                  <a:srgbClr val="D1D5DB"/>
                </a:solidFill>
                <a:effectLst/>
                <a:latin typeface="Söhne"/>
              </a:rPr>
              <a:t>/article/</a:t>
            </a:r>
            <a:r>
              <a:rPr lang="en-US" b="0" i="0" dirty="0" err="1">
                <a:solidFill>
                  <a:srgbClr val="D1D5DB"/>
                </a:solidFill>
                <a:effectLst/>
                <a:latin typeface="Söhne"/>
              </a:rPr>
              <a:t>bert</a:t>
            </a:r>
            <a:r>
              <a:rPr lang="en-US" b="0" i="0" dirty="0">
                <a:solidFill>
                  <a:srgbClr val="D1D5DB"/>
                </a:solidFill>
                <a:effectLst/>
                <a:latin typeface="Söhne"/>
              </a:rPr>
              <a:t>-explainable-ai/ </a:t>
            </a:r>
          </a:p>
          <a:p>
            <a:r>
              <a:rPr lang="en-US" b="0" i="0" dirty="0">
                <a:solidFill>
                  <a:srgbClr val="D1D5DB"/>
                </a:solidFill>
                <a:effectLst/>
                <a:latin typeface="Söhne"/>
              </a:rPr>
              <a:t>Language models trained on biased text data may exhibit gender bias in their output, reinforcing stereotypes or reflecting societal biases present in the training data. </a:t>
            </a:r>
            <a:r>
              <a:rPr lang="en-US" b="0" i="0" dirty="0" err="1">
                <a:solidFill>
                  <a:srgbClr val="D1D5DB"/>
                </a:solidFill>
                <a:effectLst/>
                <a:latin typeface="Söhne"/>
              </a:rPr>
              <a:t>İnsan</a:t>
            </a:r>
            <a:r>
              <a:rPr lang="en-US" b="0" i="0" dirty="0">
                <a:solidFill>
                  <a:srgbClr val="D1D5DB"/>
                </a:solidFill>
                <a:effectLst/>
                <a:latin typeface="Söhne"/>
              </a:rPr>
              <a:t> </a:t>
            </a:r>
            <a:r>
              <a:rPr lang="en-US" b="0" i="0" dirty="0" err="1">
                <a:solidFill>
                  <a:srgbClr val="D1D5DB"/>
                </a:solidFill>
                <a:effectLst/>
                <a:latin typeface="Söhne"/>
              </a:rPr>
              <a:t>etiketleyiciler</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yapılan</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etiketlemeler</a:t>
            </a:r>
            <a:r>
              <a:rPr lang="en-US" b="0" i="0" dirty="0">
                <a:solidFill>
                  <a:srgbClr val="D1D5DB"/>
                </a:solidFill>
                <a:effectLst/>
                <a:latin typeface="Söhne"/>
              </a:rPr>
              <a:t>, </a:t>
            </a:r>
          </a:p>
          <a:p>
            <a:endParaRPr lang="en-US" b="0" i="0" dirty="0">
              <a:solidFill>
                <a:srgbClr val="D1D5DB"/>
              </a:solidFill>
              <a:effectLst/>
              <a:latin typeface="Söhne"/>
            </a:endParaRPr>
          </a:p>
          <a:p>
            <a:r>
              <a:rPr lang="en-US" b="0" i="0" dirty="0" err="1">
                <a:solidFill>
                  <a:srgbClr val="D1D5DB"/>
                </a:solidFill>
                <a:effectLst/>
                <a:latin typeface="Söhne"/>
              </a:rPr>
              <a:t>duygu</a:t>
            </a:r>
            <a:r>
              <a:rPr lang="en-US" b="0" i="0" dirty="0">
                <a:solidFill>
                  <a:srgbClr val="D1D5DB"/>
                </a:solidFill>
                <a:effectLst/>
                <a:latin typeface="Söhne"/>
              </a:rPr>
              <a:t> </a:t>
            </a:r>
            <a:r>
              <a:rPr lang="en-US" b="0" i="0" dirty="0" err="1">
                <a:solidFill>
                  <a:srgbClr val="D1D5DB"/>
                </a:solidFill>
                <a:effectLst/>
                <a:latin typeface="Söhne"/>
              </a:rPr>
              <a:t>analizi</a:t>
            </a:r>
            <a:r>
              <a:rPr lang="en-US" b="0" i="0" dirty="0">
                <a:solidFill>
                  <a:srgbClr val="D1D5DB"/>
                </a:solidFill>
                <a:effectLst/>
                <a:latin typeface="Söhne"/>
              </a:rPr>
              <a:t> </a:t>
            </a:r>
            <a:r>
              <a:rPr lang="en-US" b="0" i="0" dirty="0" err="1">
                <a:solidFill>
                  <a:srgbClr val="D1D5DB"/>
                </a:solidFill>
                <a:effectLst/>
                <a:latin typeface="Söhne"/>
              </a:rPr>
              <a:t>sistemlerinde</a:t>
            </a:r>
            <a:r>
              <a:rPr lang="en-US" b="0" i="0" dirty="0">
                <a:solidFill>
                  <a:srgbClr val="D1D5DB"/>
                </a:solidFill>
                <a:effectLst/>
                <a:latin typeface="Söhne"/>
              </a:rPr>
              <a:t> </a:t>
            </a:r>
            <a:r>
              <a:rPr lang="en-US" b="0" i="0" dirty="0" err="1">
                <a:solidFill>
                  <a:srgbClr val="D1D5DB"/>
                </a:solidFill>
                <a:effectLst/>
                <a:latin typeface="Söhne"/>
              </a:rPr>
              <a:t>ırksal</a:t>
            </a:r>
            <a:r>
              <a:rPr lang="en-US" b="0" i="0" dirty="0">
                <a:solidFill>
                  <a:srgbClr val="D1D5DB"/>
                </a:solidFill>
                <a:effectLst/>
                <a:latin typeface="Söhne"/>
              </a:rPr>
              <a:t> </a:t>
            </a:r>
            <a:r>
              <a:rPr lang="en-US" b="0" i="0" dirty="0" err="1">
                <a:solidFill>
                  <a:srgbClr val="D1D5DB"/>
                </a:solidFill>
                <a:effectLst/>
                <a:latin typeface="Söhne"/>
              </a:rPr>
              <a:t>önyargıya</a:t>
            </a:r>
            <a:r>
              <a:rPr lang="en-US" b="0" i="0" dirty="0">
                <a:solidFill>
                  <a:srgbClr val="D1D5DB"/>
                </a:solidFill>
                <a:effectLst/>
                <a:latin typeface="Söhne"/>
              </a:rPr>
              <a:t> </a:t>
            </a:r>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olabilir</a:t>
            </a:r>
            <a:r>
              <a:rPr lang="en-US" b="0" i="0" dirty="0">
                <a:solidFill>
                  <a:srgbClr val="D1D5DB"/>
                </a:solidFill>
                <a:effectLst/>
                <a:latin typeface="Söhne"/>
              </a:rPr>
              <a:t>. Bu durum, </a:t>
            </a:r>
            <a:r>
              <a:rPr lang="en-US" b="0" i="0" dirty="0" err="1">
                <a:solidFill>
                  <a:srgbClr val="D1D5DB"/>
                </a:solidFill>
                <a:effectLst/>
                <a:latin typeface="Söhne"/>
              </a:rPr>
              <a:t>metin</a:t>
            </a:r>
            <a:r>
              <a:rPr lang="en-US" b="0" i="0" dirty="0">
                <a:solidFill>
                  <a:srgbClr val="D1D5DB"/>
                </a:solidFill>
                <a:effectLst/>
                <a:latin typeface="Söhne"/>
              </a:rPr>
              <a:t> </a:t>
            </a:r>
            <a:r>
              <a:rPr lang="en-US" b="0" i="0" dirty="0" err="1">
                <a:solidFill>
                  <a:srgbClr val="D1D5DB"/>
                </a:solidFill>
                <a:effectLst/>
                <a:latin typeface="Söhne"/>
              </a:rPr>
              <a:t>duygusunun</a:t>
            </a:r>
            <a:r>
              <a:rPr lang="en-US" b="0" i="0" dirty="0">
                <a:solidFill>
                  <a:srgbClr val="D1D5DB"/>
                </a:solidFill>
                <a:effectLst/>
                <a:latin typeface="Söhne"/>
              </a:rPr>
              <a:t> </a:t>
            </a:r>
            <a:r>
              <a:rPr lang="en-US" b="0" i="0" dirty="0" err="1">
                <a:solidFill>
                  <a:srgbClr val="D1D5DB"/>
                </a:solidFill>
                <a:effectLst/>
                <a:latin typeface="Söhne"/>
              </a:rPr>
              <a:t>yorumunda</a:t>
            </a:r>
            <a:r>
              <a:rPr lang="en-US" b="0" i="0" dirty="0">
                <a:solidFill>
                  <a:srgbClr val="D1D5DB"/>
                </a:solidFill>
                <a:effectLst/>
                <a:latin typeface="Söhne"/>
              </a:rPr>
              <a:t> </a:t>
            </a:r>
            <a:r>
              <a:rPr lang="en-US" b="0" i="0" dirty="0" err="1">
                <a:solidFill>
                  <a:srgbClr val="D1D5DB"/>
                </a:solidFill>
                <a:effectLst/>
                <a:latin typeface="Söhne"/>
              </a:rPr>
              <a:t>yazarın</a:t>
            </a:r>
            <a:r>
              <a:rPr lang="en-US" b="0" i="0" dirty="0">
                <a:solidFill>
                  <a:srgbClr val="D1D5DB"/>
                </a:solidFill>
                <a:effectLst/>
                <a:latin typeface="Söhne"/>
              </a:rPr>
              <a:t> </a:t>
            </a:r>
            <a:r>
              <a:rPr lang="en-US" b="0" i="0" dirty="0" err="1">
                <a:solidFill>
                  <a:srgbClr val="D1D5DB"/>
                </a:solidFill>
                <a:effectLst/>
                <a:latin typeface="Söhne"/>
              </a:rPr>
              <a:t>ırksal</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etnik</a:t>
            </a:r>
            <a:r>
              <a:rPr lang="en-US" b="0" i="0" dirty="0">
                <a:solidFill>
                  <a:srgbClr val="D1D5DB"/>
                </a:solidFill>
                <a:effectLst/>
                <a:latin typeface="Söhne"/>
              </a:rPr>
              <a:t> </a:t>
            </a:r>
            <a:r>
              <a:rPr lang="en-US" b="0" i="0" dirty="0" err="1">
                <a:solidFill>
                  <a:srgbClr val="D1D5DB"/>
                </a:solidFill>
                <a:effectLst/>
                <a:latin typeface="Söhne"/>
              </a:rPr>
              <a:t>kimliğine</a:t>
            </a:r>
            <a:r>
              <a:rPr lang="en-US" b="0" i="0" dirty="0">
                <a:solidFill>
                  <a:srgbClr val="D1D5DB"/>
                </a:solidFill>
                <a:effectLst/>
                <a:latin typeface="Söhne"/>
              </a:rPr>
              <a:t> </a:t>
            </a:r>
            <a:r>
              <a:rPr lang="en-US" b="0" i="0" dirty="0" err="1">
                <a:solidFill>
                  <a:srgbClr val="D1D5DB"/>
                </a:solidFill>
                <a:effectLst/>
                <a:latin typeface="Söhne"/>
              </a:rPr>
              <a:t>dayalı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eğik</a:t>
            </a:r>
            <a:r>
              <a:rPr lang="en-US" b="0" i="0" dirty="0">
                <a:solidFill>
                  <a:srgbClr val="D1D5DB"/>
                </a:solidFill>
                <a:effectLst/>
                <a:latin typeface="Söhne"/>
              </a:rPr>
              <a:t> </a:t>
            </a:r>
            <a:r>
              <a:rPr lang="en-US" b="0" i="0" dirty="0" err="1">
                <a:solidFill>
                  <a:srgbClr val="D1D5DB"/>
                </a:solidFill>
                <a:effectLst/>
                <a:latin typeface="Söhne"/>
              </a:rPr>
              <a:t>yorumlamalara</a:t>
            </a:r>
            <a:r>
              <a:rPr lang="en-US" b="0" i="0" dirty="0">
                <a:solidFill>
                  <a:srgbClr val="D1D5DB"/>
                </a:solidFill>
                <a:effectLst/>
                <a:latin typeface="Söhne"/>
              </a:rPr>
              <a:t> </a:t>
            </a:r>
            <a:r>
              <a:rPr lang="en-US" b="0" i="0" dirty="0" err="1">
                <a:solidFill>
                  <a:srgbClr val="D1D5DB"/>
                </a:solidFill>
                <a:effectLst/>
                <a:latin typeface="Söhne"/>
              </a:rPr>
              <a:t>yol</a:t>
            </a:r>
            <a:r>
              <a:rPr lang="en-US" b="0" i="0" dirty="0">
                <a:solidFill>
                  <a:srgbClr val="D1D5DB"/>
                </a:solidFill>
                <a:effectLst/>
                <a:latin typeface="Söhne"/>
              </a:rPr>
              <a:t> </a:t>
            </a:r>
            <a:r>
              <a:rPr lang="en-US" b="0" i="0" dirty="0" err="1">
                <a:solidFill>
                  <a:srgbClr val="D1D5DB"/>
                </a:solidFill>
                <a:effectLst/>
                <a:latin typeface="Söhne"/>
              </a:rPr>
              <a:t>açabilir</a:t>
            </a:r>
            <a:r>
              <a:rPr lang="en-US"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D1D5DB"/>
                </a:solidFill>
                <a:effectLst/>
                <a:latin typeface="Söhne"/>
              </a:rPr>
              <a:t>Örnek</a:t>
            </a:r>
            <a:r>
              <a:rPr lang="en-US" b="0" i="0" dirty="0">
                <a:solidFill>
                  <a:srgbClr val="D1D5DB"/>
                </a:solidFill>
                <a:effectLst/>
                <a:latin typeface="Söhne"/>
              </a:rPr>
              <a:t>: </a:t>
            </a:r>
            <a:r>
              <a:rPr lang="en-US" b="0" i="0" dirty="0" err="1">
                <a:solidFill>
                  <a:srgbClr val="D1D5DB"/>
                </a:solidFill>
                <a:effectLst/>
                <a:latin typeface="Söhne"/>
              </a:rPr>
              <a:t>İsim</a:t>
            </a:r>
            <a:r>
              <a:rPr lang="en-US" b="0" i="0" dirty="0">
                <a:solidFill>
                  <a:srgbClr val="D1D5DB"/>
                </a:solidFill>
                <a:effectLst/>
                <a:latin typeface="Söhne"/>
              </a:rPr>
              <a:t> </a:t>
            </a:r>
            <a:r>
              <a:rPr lang="en-US" b="0" i="0" dirty="0" err="1">
                <a:solidFill>
                  <a:srgbClr val="D1D5DB"/>
                </a:solidFill>
                <a:effectLst/>
                <a:latin typeface="Söhne"/>
              </a:rPr>
              <a:t>Varlık</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(NER) </a:t>
            </a:r>
            <a:r>
              <a:rPr lang="en-US" b="0" i="0" dirty="0" err="1">
                <a:solidFill>
                  <a:srgbClr val="D1D5DB"/>
                </a:solidFill>
                <a:effectLst/>
                <a:latin typeface="Söhne"/>
              </a:rPr>
              <a:t>Önyargısıİsim</a:t>
            </a:r>
            <a:r>
              <a:rPr lang="en-US" b="0" i="0" dirty="0">
                <a:solidFill>
                  <a:srgbClr val="D1D5DB"/>
                </a:solidFill>
                <a:effectLst/>
                <a:latin typeface="Söhne"/>
              </a:rPr>
              <a:t> </a:t>
            </a:r>
            <a:r>
              <a:rPr lang="en-US" b="0" i="0" dirty="0" err="1">
                <a:solidFill>
                  <a:srgbClr val="D1D5DB"/>
                </a:solidFill>
                <a:effectLst/>
                <a:latin typeface="Söhne"/>
              </a:rPr>
              <a:t>varlık</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sistemlerindeki</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eğitim</a:t>
            </a:r>
            <a:r>
              <a:rPr lang="en-US" b="0" i="0" dirty="0">
                <a:solidFill>
                  <a:srgbClr val="D1D5DB"/>
                </a:solidFill>
                <a:effectLst/>
                <a:latin typeface="Söhne"/>
              </a:rPr>
              <a:t> </a:t>
            </a:r>
            <a:r>
              <a:rPr lang="en-US" b="0" i="0" dirty="0" err="1">
                <a:solidFill>
                  <a:srgbClr val="D1D5DB"/>
                </a:solidFill>
                <a:effectLst/>
                <a:latin typeface="Söhne"/>
              </a:rPr>
              <a:t>verilerindeki</a:t>
            </a:r>
            <a:r>
              <a:rPr lang="en-US" b="0" i="0" dirty="0">
                <a:solidFill>
                  <a:srgbClr val="D1D5DB"/>
                </a:solidFill>
                <a:effectLst/>
                <a:latin typeface="Söhne"/>
              </a:rPr>
              <a:t> </a:t>
            </a:r>
            <a:r>
              <a:rPr lang="en-US" b="0" i="0" dirty="0" err="1">
                <a:solidFill>
                  <a:srgbClr val="D1D5DB"/>
                </a:solidFill>
                <a:effectLst/>
                <a:latin typeface="Söhne"/>
              </a:rPr>
              <a:t>sınırlamalar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algoritmalar</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etnik</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kültürel</a:t>
            </a:r>
            <a:r>
              <a:rPr lang="en-US" b="0" i="0" dirty="0">
                <a:solidFill>
                  <a:srgbClr val="D1D5DB"/>
                </a:solidFill>
                <a:effectLst/>
                <a:latin typeface="Söhne"/>
              </a:rPr>
              <a:t> </a:t>
            </a:r>
            <a:r>
              <a:rPr lang="en-US" b="0" i="0" dirty="0" err="1">
                <a:solidFill>
                  <a:srgbClr val="D1D5DB"/>
                </a:solidFill>
                <a:effectLst/>
                <a:latin typeface="Söhne"/>
              </a:rPr>
              <a:t>açıdan</a:t>
            </a:r>
            <a:r>
              <a:rPr lang="en-US" b="0" i="0" dirty="0">
                <a:solidFill>
                  <a:srgbClr val="D1D5DB"/>
                </a:solidFill>
                <a:effectLst/>
                <a:latin typeface="Söhne"/>
              </a:rPr>
              <a:t> </a:t>
            </a:r>
            <a:r>
              <a:rPr lang="en-US" b="0" i="0" dirty="0" err="1">
                <a:solidFill>
                  <a:srgbClr val="D1D5DB"/>
                </a:solidFill>
                <a:effectLst/>
                <a:latin typeface="Söhne"/>
              </a:rPr>
              <a:t>çeşitli</a:t>
            </a:r>
            <a:r>
              <a:rPr lang="en-US" b="0" i="0" dirty="0">
                <a:solidFill>
                  <a:srgbClr val="D1D5DB"/>
                </a:solidFill>
                <a:effectLst/>
                <a:latin typeface="Söhne"/>
              </a:rPr>
              <a:t> </a:t>
            </a:r>
            <a:r>
              <a:rPr lang="en-US" b="0" i="0" dirty="0" err="1">
                <a:solidFill>
                  <a:srgbClr val="D1D5DB"/>
                </a:solidFill>
                <a:effectLst/>
                <a:latin typeface="Söhne"/>
              </a:rPr>
              <a:t>isimlerin</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varlıkların</a:t>
            </a:r>
            <a:r>
              <a:rPr lang="en-US" b="0" i="0" dirty="0">
                <a:solidFill>
                  <a:srgbClr val="D1D5DB"/>
                </a:solidFill>
                <a:effectLst/>
                <a:latin typeface="Söhne"/>
              </a:rPr>
              <a:t> </a:t>
            </a:r>
            <a:r>
              <a:rPr lang="en-US" b="0" i="0" dirty="0" err="1">
                <a:solidFill>
                  <a:srgbClr val="D1D5DB"/>
                </a:solidFill>
                <a:effectLst/>
                <a:latin typeface="Söhne"/>
              </a:rPr>
              <a:t>eksik</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yanlış</a:t>
            </a:r>
            <a:r>
              <a:rPr lang="en-US" b="0" i="0" dirty="0">
                <a:solidFill>
                  <a:srgbClr val="D1D5DB"/>
                </a:solidFill>
                <a:effectLst/>
                <a:latin typeface="Söhne"/>
              </a:rPr>
              <a:t> </a:t>
            </a:r>
            <a:r>
              <a:rPr lang="en-US" b="0" i="0" dirty="0" err="1">
                <a:solidFill>
                  <a:srgbClr val="D1D5DB"/>
                </a:solidFill>
                <a:effectLst/>
                <a:latin typeface="Söhne"/>
              </a:rPr>
              <a:t>sınıflandırılmasına</a:t>
            </a:r>
            <a:r>
              <a:rPr lang="en-US" b="0" i="0" dirty="0">
                <a:solidFill>
                  <a:srgbClr val="D1D5DB"/>
                </a:solidFill>
                <a:effectLst/>
                <a:latin typeface="Söhne"/>
              </a:rPr>
              <a:t> </a:t>
            </a:r>
            <a:r>
              <a:rPr lang="en-US" b="0" i="0" dirty="0" err="1">
                <a:solidFill>
                  <a:srgbClr val="D1D5DB"/>
                </a:solidFill>
                <a:effectLst/>
                <a:latin typeface="Söhne"/>
              </a:rPr>
              <a:t>yol</a:t>
            </a:r>
            <a:r>
              <a:rPr lang="en-US" b="0" i="0" dirty="0">
                <a:solidFill>
                  <a:srgbClr val="D1D5DB"/>
                </a:solidFill>
                <a:effectLst/>
                <a:latin typeface="Söhne"/>
              </a:rPr>
              <a:t> </a:t>
            </a:r>
            <a:r>
              <a:rPr lang="en-US" b="0" i="0" dirty="0" err="1">
                <a:solidFill>
                  <a:srgbClr val="D1D5DB"/>
                </a:solidFill>
                <a:effectLst/>
                <a:latin typeface="Söhne"/>
              </a:rPr>
              <a:t>açabilir</a:t>
            </a:r>
            <a:r>
              <a:rPr lang="en-US" b="0" i="0" dirty="0">
                <a:solidFill>
                  <a:srgbClr val="D1D5DB"/>
                </a:solidFill>
                <a:effectLst/>
                <a:latin typeface="Söhne"/>
              </a:rPr>
              <a:t>.</a:t>
            </a:r>
          </a:p>
          <a:p>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D1D5DB"/>
                </a:solidFill>
                <a:effectLst/>
                <a:latin typeface="Söhne"/>
              </a:rPr>
              <a:t>Örnek</a:t>
            </a:r>
            <a:r>
              <a:rPr lang="en-US" b="0" i="0" dirty="0">
                <a:solidFill>
                  <a:srgbClr val="D1D5DB"/>
                </a:solidFill>
                <a:effectLst/>
                <a:latin typeface="Söhne"/>
              </a:rPr>
              <a:t>: </a:t>
            </a:r>
            <a:r>
              <a:rPr lang="en-US" b="0" i="0" dirty="0" err="1">
                <a:solidFill>
                  <a:srgbClr val="D1D5DB"/>
                </a:solidFill>
                <a:effectLst/>
                <a:latin typeface="Söhne"/>
              </a:rPr>
              <a:t>Otomatik</a:t>
            </a:r>
            <a:r>
              <a:rPr lang="en-US" b="0" i="0" dirty="0">
                <a:solidFill>
                  <a:srgbClr val="D1D5DB"/>
                </a:solidFill>
                <a:effectLst/>
                <a:latin typeface="Söhne"/>
              </a:rPr>
              <a:t> </a:t>
            </a:r>
            <a:r>
              <a:rPr lang="en-US" b="0" i="0" dirty="0" err="1">
                <a:solidFill>
                  <a:srgbClr val="D1D5DB"/>
                </a:solidFill>
                <a:effectLst/>
                <a:latin typeface="Söhne"/>
              </a:rPr>
              <a:t>Özgeçmiş</a:t>
            </a:r>
            <a:r>
              <a:rPr lang="en-US" b="0" i="0" dirty="0">
                <a:solidFill>
                  <a:srgbClr val="D1D5DB"/>
                </a:solidFill>
                <a:effectLst/>
                <a:latin typeface="Söhne"/>
              </a:rPr>
              <a:t> </a:t>
            </a:r>
            <a:r>
              <a:rPr lang="en-US" b="0" i="0" dirty="0" err="1">
                <a:solidFill>
                  <a:srgbClr val="D1D5DB"/>
                </a:solidFill>
                <a:effectLst/>
                <a:latin typeface="Söhne"/>
              </a:rPr>
              <a:t>Değerlendirmede</a:t>
            </a:r>
            <a:r>
              <a:rPr lang="en-US" b="0" i="0" dirty="0">
                <a:solidFill>
                  <a:srgbClr val="D1D5DB"/>
                </a:solidFill>
                <a:effectLst/>
                <a:latin typeface="Söhne"/>
              </a:rPr>
              <a:t> </a:t>
            </a:r>
            <a:r>
              <a:rPr lang="en-US" b="0" i="0" dirty="0" err="1">
                <a:solidFill>
                  <a:srgbClr val="D1D5DB"/>
                </a:solidFill>
                <a:effectLst/>
                <a:latin typeface="Söhne"/>
              </a:rPr>
              <a:t>Sosyoekonomik</a:t>
            </a:r>
            <a:r>
              <a:rPr lang="en-US" b="0" i="0" dirty="0">
                <a:solidFill>
                  <a:srgbClr val="D1D5DB"/>
                </a:solidFill>
                <a:effectLst/>
                <a:latin typeface="Söhne"/>
              </a:rPr>
              <a:t> </a:t>
            </a:r>
            <a:r>
              <a:rPr lang="en-US" b="0" i="0" dirty="0" err="1">
                <a:solidFill>
                  <a:srgbClr val="D1D5DB"/>
                </a:solidFill>
                <a:effectLst/>
                <a:latin typeface="Söhne"/>
              </a:rPr>
              <a:t>Önyargıİş</a:t>
            </a:r>
            <a:r>
              <a:rPr lang="en-US" b="0" i="0" dirty="0">
                <a:solidFill>
                  <a:srgbClr val="D1D5DB"/>
                </a:solidFill>
                <a:effectLst/>
                <a:latin typeface="Söhne"/>
              </a:rPr>
              <a:t> </a:t>
            </a:r>
            <a:r>
              <a:rPr lang="en-US" b="0" i="0" dirty="0" err="1">
                <a:solidFill>
                  <a:srgbClr val="D1D5DB"/>
                </a:solidFill>
                <a:effectLst/>
                <a:latin typeface="Söhne"/>
              </a:rPr>
              <a:t>başvurularını</a:t>
            </a:r>
            <a:r>
              <a:rPr lang="en-US" b="0" i="0" dirty="0">
                <a:solidFill>
                  <a:srgbClr val="D1D5DB"/>
                </a:solidFill>
                <a:effectLst/>
                <a:latin typeface="Söhne"/>
              </a:rPr>
              <a:t> </a:t>
            </a:r>
            <a:r>
              <a:rPr lang="en-US" b="0" i="0" dirty="0" err="1">
                <a:solidFill>
                  <a:srgbClr val="D1D5DB"/>
                </a:solidFill>
                <a:effectLst/>
                <a:latin typeface="Söhne"/>
              </a:rPr>
              <a:t>değerlendirmek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eğitilen</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düşük</a:t>
            </a:r>
            <a:r>
              <a:rPr lang="en-US" b="0" i="0" dirty="0">
                <a:solidFill>
                  <a:srgbClr val="D1D5DB"/>
                </a:solidFill>
                <a:effectLst/>
                <a:latin typeface="Söhne"/>
              </a:rPr>
              <a:t> </a:t>
            </a:r>
            <a:r>
              <a:rPr lang="en-US" b="0" i="0" dirty="0" err="1">
                <a:solidFill>
                  <a:srgbClr val="D1D5DB"/>
                </a:solidFill>
                <a:effectLst/>
                <a:latin typeface="Söhne"/>
              </a:rPr>
              <a:t>sosyoekonomik</a:t>
            </a:r>
            <a:r>
              <a:rPr lang="en-US" b="0" i="0" dirty="0">
                <a:solidFill>
                  <a:srgbClr val="D1D5DB"/>
                </a:solidFill>
                <a:effectLst/>
                <a:latin typeface="Söhne"/>
              </a:rPr>
              <a:t> </a:t>
            </a:r>
            <a:r>
              <a:rPr lang="en-US" b="0" i="0" dirty="0" err="1">
                <a:solidFill>
                  <a:srgbClr val="D1D5DB"/>
                </a:solidFill>
                <a:effectLst/>
                <a:latin typeface="Söhne"/>
              </a:rPr>
              <a:t>geçmişi</a:t>
            </a:r>
            <a:r>
              <a:rPr lang="en-US" b="0" i="0" dirty="0">
                <a:solidFill>
                  <a:srgbClr val="D1D5DB"/>
                </a:solidFill>
                <a:effectLst/>
                <a:latin typeface="Söhne"/>
              </a:rPr>
              <a:t> </a:t>
            </a:r>
            <a:r>
              <a:rPr lang="en-US" b="0" i="0" dirty="0" err="1">
                <a:solidFill>
                  <a:srgbClr val="D1D5DB"/>
                </a:solidFill>
                <a:effectLst/>
                <a:latin typeface="Söhne"/>
              </a:rPr>
              <a:t>olan</a:t>
            </a:r>
            <a:r>
              <a:rPr lang="en-US" b="0" i="0" dirty="0">
                <a:solidFill>
                  <a:srgbClr val="D1D5DB"/>
                </a:solidFill>
                <a:effectLst/>
                <a:latin typeface="Söhne"/>
              </a:rPr>
              <a:t> </a:t>
            </a:r>
            <a:r>
              <a:rPr lang="en-US" b="0" i="0" dirty="0" err="1">
                <a:solidFill>
                  <a:srgbClr val="D1D5DB"/>
                </a:solidFill>
                <a:effectLst/>
                <a:latin typeface="Söhne"/>
              </a:rPr>
              <a:t>adaylara</a:t>
            </a:r>
            <a:r>
              <a:rPr lang="en-US" b="0" i="0" dirty="0">
                <a:solidFill>
                  <a:srgbClr val="D1D5DB"/>
                </a:solidFill>
                <a:effectLst/>
                <a:latin typeface="Söhne"/>
              </a:rPr>
              <a:t> </a:t>
            </a:r>
            <a:r>
              <a:rPr lang="en-US" b="0" i="0" dirty="0" err="1">
                <a:solidFill>
                  <a:srgbClr val="D1D5DB"/>
                </a:solidFill>
                <a:effectLst/>
                <a:latin typeface="Söhne"/>
              </a:rPr>
              <a:t>karşı</a:t>
            </a:r>
            <a:r>
              <a:rPr lang="en-US" b="0" i="0" dirty="0">
                <a:solidFill>
                  <a:srgbClr val="D1D5DB"/>
                </a:solidFill>
                <a:effectLst/>
                <a:latin typeface="Söhne"/>
              </a:rPr>
              <a:t> </a:t>
            </a:r>
            <a:r>
              <a:rPr lang="en-US" b="0" i="0" dirty="0" err="1">
                <a:solidFill>
                  <a:srgbClr val="D1D5DB"/>
                </a:solidFill>
                <a:effectLst/>
                <a:latin typeface="Söhne"/>
              </a:rPr>
              <a:t>önyargı</a:t>
            </a:r>
            <a:r>
              <a:rPr lang="en-US" b="0" i="0" dirty="0">
                <a:solidFill>
                  <a:srgbClr val="D1D5DB"/>
                </a:solidFill>
                <a:effectLst/>
                <a:latin typeface="Söhne"/>
              </a:rPr>
              <a:t> </a:t>
            </a:r>
            <a:r>
              <a:rPr lang="en-US" b="0" i="0" dirty="0" err="1">
                <a:solidFill>
                  <a:srgbClr val="D1D5DB"/>
                </a:solidFill>
                <a:effectLst/>
                <a:latin typeface="Söhne"/>
              </a:rPr>
              <a:t>sergileyebilir</a:t>
            </a:r>
            <a:r>
              <a:rPr lang="en-US" b="0" i="0" dirty="0">
                <a:solidFill>
                  <a:srgbClr val="D1D5DB"/>
                </a:solidFill>
                <a:effectLst/>
                <a:latin typeface="Söhne"/>
              </a:rPr>
              <a:t>. </a:t>
            </a:r>
            <a:r>
              <a:rPr lang="en-US" b="0" i="0" dirty="0" err="1">
                <a:solidFill>
                  <a:srgbClr val="D1D5DB"/>
                </a:solidFill>
                <a:effectLst/>
                <a:latin typeface="Söhne"/>
              </a:rPr>
              <a:t>Dezavantajlı</a:t>
            </a:r>
            <a:r>
              <a:rPr lang="en-US" b="0" i="0" dirty="0">
                <a:solidFill>
                  <a:srgbClr val="D1D5DB"/>
                </a:solidFill>
                <a:effectLst/>
                <a:latin typeface="Söhne"/>
              </a:rPr>
              <a:t> </a:t>
            </a:r>
            <a:r>
              <a:rPr lang="en-US" b="0" i="0" dirty="0" err="1">
                <a:solidFill>
                  <a:srgbClr val="D1D5DB"/>
                </a:solidFill>
                <a:effectLst/>
                <a:latin typeface="Söhne"/>
              </a:rPr>
              <a:t>gruplarla</a:t>
            </a:r>
            <a:r>
              <a:rPr lang="en-US" b="0" i="0" dirty="0">
                <a:solidFill>
                  <a:srgbClr val="D1D5DB"/>
                </a:solidFill>
                <a:effectLst/>
                <a:latin typeface="Söhne"/>
              </a:rPr>
              <a:t> </a:t>
            </a:r>
            <a:r>
              <a:rPr lang="en-US" b="0" i="0" dirty="0" err="1">
                <a:solidFill>
                  <a:srgbClr val="D1D5DB"/>
                </a:solidFill>
                <a:effectLst/>
                <a:latin typeface="Söhne"/>
              </a:rPr>
              <a:t>ilişkilendirilen</a:t>
            </a:r>
            <a:r>
              <a:rPr lang="en-US" b="0" i="0" dirty="0">
                <a:solidFill>
                  <a:srgbClr val="D1D5DB"/>
                </a:solidFill>
                <a:effectLst/>
                <a:latin typeface="Söhne"/>
              </a:rPr>
              <a:t> </a:t>
            </a:r>
            <a:r>
              <a:rPr lang="en-US" b="0" i="0" dirty="0" err="1">
                <a:solidFill>
                  <a:srgbClr val="D1D5DB"/>
                </a:solidFill>
                <a:effectLst/>
                <a:latin typeface="Söhne"/>
              </a:rPr>
              <a:t>bazı</a:t>
            </a:r>
            <a:r>
              <a:rPr lang="en-US" b="0" i="0" dirty="0">
                <a:solidFill>
                  <a:srgbClr val="D1D5DB"/>
                </a:solidFill>
                <a:effectLst/>
                <a:latin typeface="Söhne"/>
              </a:rPr>
              <a:t> </a:t>
            </a:r>
            <a:r>
              <a:rPr lang="en-US" b="0" i="0" dirty="0" err="1">
                <a:solidFill>
                  <a:srgbClr val="D1D5DB"/>
                </a:solidFill>
                <a:effectLst/>
                <a:latin typeface="Söhne"/>
              </a:rPr>
              <a:t>özellikler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desenler</a:t>
            </a:r>
            <a:r>
              <a:rPr lang="en-US" b="0" i="0" dirty="0">
                <a:solidFill>
                  <a:srgbClr val="D1D5DB"/>
                </a:solidFill>
                <a:effectLst/>
                <a:latin typeface="Söhne"/>
              </a:rPr>
              <a:t> </a:t>
            </a:r>
            <a:r>
              <a:rPr lang="en-US" b="0" i="0" dirty="0" err="1">
                <a:solidFill>
                  <a:srgbClr val="D1D5DB"/>
                </a:solidFill>
                <a:effectLst/>
                <a:latin typeface="Söhne"/>
              </a:rPr>
              <a:t>yanlışlıkla</a:t>
            </a:r>
            <a:r>
              <a:rPr lang="en-US" b="0" i="0" dirty="0">
                <a:solidFill>
                  <a:srgbClr val="D1D5DB"/>
                </a:solidFill>
                <a:effectLst/>
                <a:latin typeface="Söhne"/>
              </a:rPr>
              <a:t> </a:t>
            </a:r>
            <a:r>
              <a:rPr lang="en-US" b="0" i="0" dirty="0" err="1">
                <a:solidFill>
                  <a:srgbClr val="D1D5DB"/>
                </a:solidFill>
                <a:effectLst/>
                <a:latin typeface="Söhne"/>
              </a:rPr>
              <a:t>cezalandırılabilir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gözden</a:t>
            </a:r>
            <a:r>
              <a:rPr lang="en-US" b="0" i="0" dirty="0">
                <a:solidFill>
                  <a:srgbClr val="D1D5DB"/>
                </a:solidFill>
                <a:effectLst/>
                <a:latin typeface="Söhne"/>
              </a:rPr>
              <a:t> </a:t>
            </a:r>
            <a:r>
              <a:rPr lang="en-US" b="0" i="0" dirty="0" err="1">
                <a:solidFill>
                  <a:srgbClr val="D1D5DB"/>
                </a:solidFill>
                <a:effectLst/>
                <a:latin typeface="Söhne"/>
              </a:rPr>
              <a:t>kaçırılabilir</a:t>
            </a:r>
            <a:r>
              <a:rPr lang="en-US"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effectLst/>
                <a:latin typeface="Söhne"/>
              </a:rPr>
              <a:t>Yalnızca</a:t>
            </a:r>
            <a:r>
              <a:rPr lang="en-US" b="0" i="0" dirty="0">
                <a:effectLst/>
                <a:latin typeface="Söhne"/>
              </a:rPr>
              <a:t> </a:t>
            </a:r>
            <a:r>
              <a:rPr lang="en-US" b="0" i="0" dirty="0" err="1">
                <a:effectLst/>
                <a:latin typeface="Söhne"/>
              </a:rPr>
              <a:t>belirli</a:t>
            </a:r>
            <a:r>
              <a:rPr lang="en-US" b="0" i="0" dirty="0">
                <a:effectLst/>
                <a:latin typeface="Söhne"/>
              </a:rPr>
              <a:t> </a:t>
            </a:r>
            <a:r>
              <a:rPr lang="en-US" b="0" i="0" dirty="0" err="1">
                <a:effectLst/>
                <a:latin typeface="Söhne"/>
              </a:rPr>
              <a:t>alanlara</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kullanıcı</a:t>
            </a:r>
            <a:r>
              <a:rPr lang="en-US" b="0" i="0" dirty="0">
                <a:effectLst/>
                <a:latin typeface="Söhne"/>
              </a:rPr>
              <a:t> </a:t>
            </a:r>
            <a:r>
              <a:rPr lang="en-US" b="0" i="0" dirty="0" err="1">
                <a:effectLst/>
                <a:latin typeface="Söhne"/>
              </a:rPr>
              <a:t>demografiklerine</a:t>
            </a:r>
            <a:r>
              <a:rPr lang="en-US" b="0" i="0" dirty="0">
                <a:effectLst/>
                <a:latin typeface="Söhne"/>
              </a:rPr>
              <a:t> </a:t>
            </a:r>
            <a:r>
              <a:rPr lang="en-US" b="0" i="0" dirty="0" err="1">
                <a:effectLst/>
                <a:latin typeface="Söhne"/>
              </a:rPr>
              <a:t>odaklanan</a:t>
            </a:r>
            <a:r>
              <a:rPr lang="en-US" b="0" i="0" dirty="0">
                <a:effectLst/>
                <a:latin typeface="Söhne"/>
              </a:rPr>
              <a:t> </a:t>
            </a:r>
            <a:r>
              <a:rPr lang="en-US" b="0" i="0" dirty="0" err="1">
                <a:effectLst/>
                <a:latin typeface="Söhne"/>
              </a:rPr>
              <a:t>duygu</a:t>
            </a:r>
            <a:r>
              <a:rPr lang="en-US" b="0" i="0" dirty="0">
                <a:effectLst/>
                <a:latin typeface="Söhne"/>
              </a:rPr>
              <a:t> </a:t>
            </a:r>
            <a:r>
              <a:rPr lang="en-US" b="0" i="0" dirty="0" err="1">
                <a:effectLst/>
                <a:latin typeface="Söhne"/>
              </a:rPr>
              <a:t>analizi</a:t>
            </a:r>
            <a:r>
              <a:rPr lang="en-US" b="0" i="0" dirty="0">
                <a:effectLst/>
                <a:latin typeface="Söhne"/>
              </a:rPr>
              <a:t> </a:t>
            </a:r>
            <a:r>
              <a:rPr lang="en-US" b="0" i="0" dirty="0" err="1">
                <a:effectLst/>
                <a:latin typeface="Söhne"/>
              </a:rPr>
              <a:t>üzerine</a:t>
            </a:r>
            <a:r>
              <a:rPr lang="en-US" b="0" i="0" dirty="0">
                <a:effectLst/>
                <a:latin typeface="Söhne"/>
              </a:rPr>
              <a:t> </a:t>
            </a:r>
            <a:r>
              <a:rPr lang="en-US" b="0" i="0" dirty="0" err="1">
                <a:effectLst/>
                <a:latin typeface="Söhne"/>
              </a:rPr>
              <a:t>yapılan</a:t>
            </a:r>
            <a:r>
              <a:rPr lang="en-US" b="0" i="0" dirty="0">
                <a:effectLst/>
                <a:latin typeface="Söhne"/>
              </a:rPr>
              <a:t> </a:t>
            </a:r>
            <a:r>
              <a:rPr lang="en-US" b="0" i="0" dirty="0" err="1">
                <a:effectLst/>
                <a:latin typeface="Söhne"/>
              </a:rPr>
              <a:t>araştırma</a:t>
            </a:r>
            <a:r>
              <a:rPr lang="en-US" b="0" i="0" dirty="0">
                <a:effectLst/>
                <a:latin typeface="Söhne"/>
              </a:rPr>
              <a:t> </a:t>
            </a:r>
            <a:r>
              <a:rPr lang="en-US" b="0" i="0" dirty="0" err="1">
                <a:effectLst/>
                <a:latin typeface="Söhne"/>
              </a:rPr>
              <a:t>çalışmaları</a:t>
            </a:r>
            <a:r>
              <a:rPr lang="en-US" b="0" i="0" dirty="0">
                <a:effectLst/>
                <a:latin typeface="Söhne"/>
              </a:rPr>
              <a:t>, </a:t>
            </a:r>
            <a:r>
              <a:rPr lang="en-US" b="0" i="0" dirty="0" err="1">
                <a:effectLst/>
                <a:latin typeface="Söhne"/>
              </a:rPr>
              <a:t>onaylama</a:t>
            </a:r>
            <a:r>
              <a:rPr lang="en-US" b="0" i="0" dirty="0">
                <a:effectLst/>
                <a:latin typeface="Söhne"/>
              </a:rPr>
              <a:t> </a:t>
            </a:r>
            <a:r>
              <a:rPr lang="en-US" b="0" i="0" dirty="0" err="1">
                <a:effectLst/>
                <a:latin typeface="Söhne"/>
              </a:rPr>
              <a:t>önyargısını</a:t>
            </a:r>
            <a:r>
              <a:rPr lang="en-US" b="0" i="0" dirty="0">
                <a:effectLst/>
                <a:latin typeface="Söhne"/>
              </a:rPr>
              <a:t> </a:t>
            </a:r>
            <a:r>
              <a:rPr lang="en-US" b="0" i="0" dirty="0" err="1">
                <a:effectLst/>
                <a:latin typeface="Söhne"/>
              </a:rPr>
              <a:t>dahil</a:t>
            </a:r>
            <a:r>
              <a:rPr lang="en-US" b="0" i="0" dirty="0">
                <a:effectLst/>
                <a:latin typeface="Söhne"/>
              </a:rPr>
              <a:t> </a:t>
            </a:r>
            <a:r>
              <a:rPr lang="en-US" b="0" i="0" dirty="0" err="1">
                <a:effectLst/>
                <a:latin typeface="Söhne"/>
              </a:rPr>
              <a:t>edebilir</a:t>
            </a:r>
            <a:r>
              <a:rPr lang="en-US" b="0" i="0" dirty="0">
                <a:effectLst/>
                <a:latin typeface="Söhne"/>
              </a:rPr>
              <a:t>. Bu durum, </a:t>
            </a:r>
            <a:r>
              <a:rPr lang="en-US" b="0" i="0" dirty="0" err="1">
                <a:effectLst/>
                <a:latin typeface="Söhne"/>
              </a:rPr>
              <a:t>sınırlı</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perspektif</a:t>
            </a:r>
            <a:r>
              <a:rPr lang="en-US" b="0" i="0" dirty="0">
                <a:effectLst/>
                <a:latin typeface="Söhne"/>
              </a:rPr>
              <a:t> </a:t>
            </a:r>
            <a:r>
              <a:rPr lang="en-US" b="0" i="0" dirty="0" err="1">
                <a:effectLst/>
                <a:latin typeface="Söhne"/>
              </a:rPr>
              <a:t>sunar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çeşitli</a:t>
            </a:r>
            <a:r>
              <a:rPr lang="en-US" b="0" i="0" dirty="0">
                <a:effectLst/>
                <a:latin typeface="Söhne"/>
              </a:rPr>
              <a:t> </a:t>
            </a:r>
            <a:r>
              <a:rPr lang="en-US" b="0" i="0" dirty="0" err="1">
                <a:effectLst/>
                <a:latin typeface="Söhne"/>
              </a:rPr>
              <a:t>toplumlar</a:t>
            </a:r>
            <a:r>
              <a:rPr lang="en-US" b="0" i="0" dirty="0">
                <a:effectLst/>
                <a:latin typeface="Söhne"/>
              </a:rPr>
              <a:t> </a:t>
            </a:r>
            <a:r>
              <a:rPr lang="en-US" b="0" i="0" dirty="0" err="1">
                <a:effectLst/>
                <a:latin typeface="Söhne"/>
              </a:rPr>
              <a:t>arasında</a:t>
            </a:r>
            <a:r>
              <a:rPr lang="en-US" b="0" i="0" dirty="0">
                <a:effectLst/>
                <a:latin typeface="Söhne"/>
              </a:rPr>
              <a:t> </a:t>
            </a:r>
            <a:r>
              <a:rPr lang="en-US" b="0" i="0" dirty="0" err="1">
                <a:effectLst/>
                <a:latin typeface="Söhne"/>
              </a:rPr>
              <a:t>ifade</a:t>
            </a:r>
            <a:r>
              <a:rPr lang="en-US" b="0" i="0" dirty="0">
                <a:effectLst/>
                <a:latin typeface="Söhne"/>
              </a:rPr>
              <a:t> </a:t>
            </a:r>
            <a:r>
              <a:rPr lang="en-US" b="0" i="0" dirty="0" err="1">
                <a:effectLst/>
                <a:latin typeface="Söhne"/>
              </a:rPr>
              <a:t>edilen</a:t>
            </a:r>
            <a:r>
              <a:rPr lang="en-US" b="0" i="0" dirty="0">
                <a:effectLst/>
                <a:latin typeface="Söhne"/>
              </a:rPr>
              <a:t> </a:t>
            </a:r>
            <a:r>
              <a:rPr lang="en-US" b="0" i="0" dirty="0" err="1">
                <a:effectLst/>
                <a:latin typeface="Söhne"/>
              </a:rPr>
              <a:t>farklı</a:t>
            </a:r>
            <a:r>
              <a:rPr lang="en-US" b="0" i="0" dirty="0">
                <a:effectLst/>
                <a:latin typeface="Söhne"/>
              </a:rPr>
              <a:t> </a:t>
            </a:r>
            <a:r>
              <a:rPr lang="en-US" b="0" i="0" dirty="0" err="1">
                <a:effectLst/>
                <a:latin typeface="Söhne"/>
              </a:rPr>
              <a:t>görüş</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duyguların</a:t>
            </a:r>
            <a:r>
              <a:rPr lang="en-US" b="0" i="0" dirty="0">
                <a:effectLst/>
                <a:latin typeface="Söhne"/>
              </a:rPr>
              <a:t> tam </a:t>
            </a:r>
            <a:r>
              <a:rPr lang="en-US" b="0" i="0" dirty="0" err="1">
                <a:effectLst/>
                <a:latin typeface="Söhne"/>
              </a:rPr>
              <a:t>yelpazesini</a:t>
            </a:r>
            <a:r>
              <a:rPr lang="en-US" b="0" i="0" dirty="0">
                <a:effectLst/>
                <a:latin typeface="Söhne"/>
              </a:rPr>
              <a:t> </a:t>
            </a:r>
            <a:r>
              <a:rPr lang="en-US" b="0" i="0" dirty="0" err="1">
                <a:effectLst/>
                <a:latin typeface="Söhne"/>
              </a:rPr>
              <a:t>yakalamada</a:t>
            </a:r>
            <a:r>
              <a:rPr lang="en-US" b="0" i="0" dirty="0">
                <a:effectLst/>
                <a:latin typeface="Söhne"/>
              </a:rPr>
              <a:t> </a:t>
            </a:r>
            <a:r>
              <a:rPr lang="en-US" b="0" i="0" dirty="0" err="1">
                <a:effectLst/>
                <a:latin typeface="Söhne"/>
              </a:rPr>
              <a:t>başarısız</a:t>
            </a:r>
            <a:r>
              <a:rPr lang="en-US" b="0" i="0" dirty="0">
                <a:effectLst/>
                <a:latin typeface="Söhne"/>
              </a:rPr>
              <a:t> </a:t>
            </a:r>
            <a:r>
              <a:rPr lang="en-US" b="0" i="0" dirty="0" err="1">
                <a:effectLst/>
                <a:latin typeface="Söhne"/>
              </a:rPr>
              <a:t>olabilir</a:t>
            </a:r>
            <a:r>
              <a:rPr lang="en-US" b="0" i="0" dirty="0">
                <a:effectLst/>
                <a:latin typeface="Söhne"/>
              </a:rPr>
              <a:t>.</a:t>
            </a:r>
          </a:p>
          <a:p>
            <a:br>
              <a:rPr lang="en-US" dirty="0"/>
            </a:br>
            <a:endParaRPr lang="en-US" b="0" i="0" dirty="0">
              <a:solidFill>
                <a:srgbClr val="D1D5DB"/>
              </a:solidFill>
              <a:effectLst/>
              <a:latin typeface="Söhne"/>
            </a:endParaRPr>
          </a:p>
          <a:p>
            <a:endParaRPr lang="en-US" b="0" i="0" dirty="0">
              <a:solidFill>
                <a:srgbClr val="D1D5DB"/>
              </a:solidFill>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2169586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1346394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3972790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118738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388312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why sentence transformers are often preferred over using raw BERT embeddings:</a:t>
            </a:r>
          </a:p>
          <a:p>
            <a:endParaRPr lang="en-US" dirty="0"/>
          </a:p>
          <a:p>
            <a:r>
              <a:rPr lang="en-US" dirty="0"/>
              <a:t>1. Better Sentence Representations: BERT was primarily trained for token-level tasks (like masked language modeling) rather than for generating holistic sentence embeddings. As a result, directly using BERT's embeddings (like those from its last layer or the CLS token) for sentence-level tasks might not capture the full semantic meaning of the entire sentence. Sentence transformers, on the other hand, are fine-tuned specifically to produce embeddings that are more representative of the entire sentence's meaning.</a:t>
            </a:r>
          </a:p>
          <a:p>
            <a:endParaRPr lang="en-US" dirty="0"/>
          </a:p>
          <a:p>
            <a:r>
              <a:rPr lang="en-US" dirty="0"/>
              <a:t>2. Efficiency in Similarity Computations: With BERT, comparing two sentences typically requires passing both sentences concatenated together through the model, which can be computationally expensive, especially for large datasets. Sentence transformers generate embeddings that are directly comparable using simpler similarity metrics (like cosine similarity), making the process much more efficient.</a:t>
            </a:r>
          </a:p>
          <a:p>
            <a:endParaRPr lang="en-US" dirty="0"/>
          </a:p>
          <a:p>
            <a:r>
              <a:rPr lang="en-US" dirty="0"/>
              <a:t>3. Training for Similarity Tasks: Sentence transformers are often fine-tuned on specific tasks like semantic textual similarity, paraphrase identification, or information retrieval. This fine-tuning process makes them more adept at capturing nuances in sentence meanings that are crucial for accurately measuring sentence similarities.</a:t>
            </a:r>
          </a:p>
          <a:p>
            <a:endParaRPr lang="en-US" dirty="0"/>
          </a:p>
          <a:p>
            <a:r>
              <a:rPr lang="en-US" dirty="0"/>
              <a:t>4. Handling Longer Texts: BERT has a token limit (typically 512 tokens), which can be a limitation when dealing with longer texts. Sentence transformers often incorporate strategies to handle longer texts more effectively.</a:t>
            </a:r>
          </a:p>
          <a:p>
            <a:endParaRPr lang="en-US" dirty="0"/>
          </a:p>
          <a:p>
            <a:r>
              <a:rPr lang="en-US" dirty="0"/>
              <a:t>5. Practical Applications: For many real-world applications like search engines, recommendation systems, or chatbots, the ability to quickly and accurately compare sentence meanings is crucial. Sentence transformers are designed with these applications in mind, offering a balance between accuracy and computational efficiency.</a:t>
            </a:r>
          </a:p>
          <a:p>
            <a:endParaRPr lang="en-US" dirty="0"/>
          </a:p>
          <a:p>
            <a:r>
              <a:rPr lang="en-US" dirty="0"/>
              <a:t>In summary, while BERT can be used for encoding sentences, sentence transformers offer enhancements in terms of efficiency, accuracy, and applicability for tasks involving sentence-level semantic understanding and comparisons.</a:t>
            </a:r>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404067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Use Case: Triplet loss involves three items: an anchor, a positive example (similar to the anchor), and a negative example (dissimilar to the anchor). The goal is to make the anchor and positive closer in the embedding space while pushing the anchor and negative farther apart.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Choose: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Data Availability and Quality: If you have high-quality data and the resources to construct meaningful triplets, triplet loss could be advantageous. For simpler setups or when such resources are limited, pair loss is more practical.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Computational Resources and Complexity: Triplet loss can be more computationally intensive and complex to implement. If computational efficiency and ease of implementation are priorities, pair loss might be the better choice.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summary, the choice depends on your specific needs, the nature of your data, and your computational resources. Both approaches can be effective in different contexts.</a:t>
            </a:r>
            <a:endParaRPr lang="en-T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115478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Semantik</a:t>
            </a:r>
            <a:r>
              <a:rPr lang="en-US" dirty="0"/>
              <a:t> </a:t>
            </a:r>
            <a:r>
              <a:rPr lang="en-US" dirty="0" err="1"/>
              <a:t>arama</a:t>
            </a:r>
            <a:r>
              <a:rPr lang="en-US" dirty="0"/>
              <a:t>, </a:t>
            </a:r>
            <a:r>
              <a:rPr lang="en-US" dirty="0" err="1"/>
              <a:t>geleneksel</a:t>
            </a:r>
            <a:r>
              <a:rPr lang="en-US" dirty="0"/>
              <a:t> </a:t>
            </a:r>
            <a:r>
              <a:rPr lang="en-US" dirty="0" err="1"/>
              <a:t>anahtar</a:t>
            </a:r>
            <a:r>
              <a:rPr lang="en-US" dirty="0"/>
              <a:t> </a:t>
            </a:r>
            <a:r>
              <a:rPr lang="en-US" dirty="0" err="1"/>
              <a:t>kelime</a:t>
            </a:r>
            <a:r>
              <a:rPr lang="en-US" dirty="0"/>
              <a:t> </a:t>
            </a:r>
            <a:r>
              <a:rPr lang="en-US" dirty="0" err="1"/>
              <a:t>eşleştirmesinin</a:t>
            </a:r>
            <a:r>
              <a:rPr lang="en-US" dirty="0"/>
              <a:t> </a:t>
            </a:r>
            <a:r>
              <a:rPr lang="en-US" dirty="0" err="1"/>
              <a:t>aksine</a:t>
            </a:r>
            <a:r>
              <a:rPr lang="en-US" dirty="0"/>
              <a:t> </a:t>
            </a:r>
            <a:r>
              <a:rPr lang="en-US" dirty="0" err="1"/>
              <a:t>cümlelerin</a:t>
            </a:r>
            <a:r>
              <a:rPr lang="en-US" dirty="0"/>
              <a:t> </a:t>
            </a:r>
            <a:r>
              <a:rPr lang="en-US" dirty="0" err="1"/>
              <a:t>anlamına</a:t>
            </a:r>
            <a:r>
              <a:rPr lang="en-US" dirty="0"/>
              <a:t> </a:t>
            </a:r>
            <a:r>
              <a:rPr lang="en-US" dirty="0" err="1"/>
              <a:t>odaklanan</a:t>
            </a:r>
            <a:r>
              <a:rPr lang="en-US" dirty="0"/>
              <a:t> </a:t>
            </a:r>
            <a:r>
              <a:rPr lang="en-US" dirty="0" err="1"/>
              <a:t>bir</a:t>
            </a:r>
            <a:r>
              <a:rPr lang="en-US" dirty="0"/>
              <a:t> </a:t>
            </a:r>
            <a:r>
              <a:rPr lang="en-US" dirty="0" err="1"/>
              <a:t>bilgi</a:t>
            </a:r>
            <a:r>
              <a:rPr lang="en-US" dirty="0"/>
              <a:t> alma </a:t>
            </a:r>
            <a:r>
              <a:rPr lang="en-US" dirty="0" err="1"/>
              <a:t>sistemidir</a:t>
            </a:r>
            <a:r>
              <a:rPr lang="en-US" dirty="0"/>
              <a:t>. Bu </a:t>
            </a:r>
            <a:r>
              <a:rPr lang="en-US" dirty="0" err="1"/>
              <a:t>amaç</a:t>
            </a:r>
            <a:r>
              <a:rPr lang="en-US" dirty="0"/>
              <a:t> </a:t>
            </a:r>
            <a:r>
              <a:rPr lang="en-US" dirty="0" err="1"/>
              <a:t>için</a:t>
            </a:r>
            <a:r>
              <a:rPr lang="en-US" dirty="0"/>
              <a:t> </a:t>
            </a:r>
            <a:r>
              <a:rPr lang="en-US" dirty="0" err="1"/>
              <a:t>kullanılabilecek</a:t>
            </a:r>
            <a:r>
              <a:rPr lang="en-US" dirty="0"/>
              <a:t> </a:t>
            </a:r>
            <a:r>
              <a:rPr lang="en-US" dirty="0" err="1"/>
              <a:t>birçok</a:t>
            </a:r>
            <a:r>
              <a:rPr lang="en-US" dirty="0"/>
              <a:t> </a:t>
            </a:r>
            <a:r>
              <a:rPr lang="en-US" dirty="0" err="1"/>
              <a:t>metin</a:t>
            </a:r>
            <a:r>
              <a:rPr lang="en-US" dirty="0"/>
              <a:t> </a:t>
            </a:r>
            <a:r>
              <a:rPr lang="en-US" dirty="0" err="1"/>
              <a:t>gömme</a:t>
            </a:r>
            <a:r>
              <a:rPr lang="en-US" dirty="0"/>
              <a:t> </a:t>
            </a:r>
            <a:r>
              <a:rPr lang="en-US" dirty="0" err="1"/>
              <a:t>yöntemi</a:t>
            </a:r>
            <a:r>
              <a:rPr lang="en-US" dirty="0"/>
              <a:t> </a:t>
            </a:r>
            <a:r>
              <a:rPr lang="en-US" dirty="0" err="1"/>
              <a:t>olmasına</a:t>
            </a:r>
            <a:r>
              <a:rPr lang="en-US" dirty="0"/>
              <a:t> </a:t>
            </a:r>
            <a:r>
              <a:rPr lang="en-US" dirty="0" err="1"/>
              <a:t>rağmen</a:t>
            </a:r>
            <a:r>
              <a:rPr lang="en-US" dirty="0"/>
              <a:t>, </a:t>
            </a:r>
            <a:r>
              <a:rPr lang="en-US" dirty="0" err="1"/>
              <a:t>büyük</a:t>
            </a:r>
            <a:r>
              <a:rPr lang="en-US" dirty="0"/>
              <a:t> </a:t>
            </a:r>
            <a:r>
              <a:rPr lang="en-US" dirty="0" err="1"/>
              <a:t>bir</a:t>
            </a:r>
            <a:r>
              <a:rPr lang="en-US" dirty="0"/>
              <a:t> </a:t>
            </a:r>
            <a:r>
              <a:rPr lang="en-US" dirty="0" err="1"/>
              <a:t>veri</a:t>
            </a:r>
            <a:r>
              <a:rPr lang="en-US" dirty="0"/>
              <a:t> </a:t>
            </a:r>
            <a:r>
              <a:rPr lang="en-US" dirty="0" err="1"/>
              <a:t>koleksiyonundan</a:t>
            </a:r>
            <a:r>
              <a:rPr lang="en-US" dirty="0"/>
              <a:t> </a:t>
            </a:r>
            <a:r>
              <a:rPr lang="en-US" dirty="0" err="1"/>
              <a:t>düşük</a:t>
            </a:r>
            <a:r>
              <a:rPr lang="en-US" dirty="0"/>
              <a:t> </a:t>
            </a:r>
            <a:r>
              <a:rPr lang="en-US" dirty="0" err="1"/>
              <a:t>gecikme</a:t>
            </a:r>
            <a:r>
              <a:rPr lang="en-US" dirty="0"/>
              <a:t> </a:t>
            </a:r>
            <a:r>
              <a:rPr lang="en-US" dirty="0" err="1"/>
              <a:t>süreleriyle</a:t>
            </a:r>
            <a:r>
              <a:rPr lang="en-US" dirty="0"/>
              <a:t> </a:t>
            </a:r>
            <a:r>
              <a:rPr lang="en-US" dirty="0" err="1"/>
              <a:t>veri</a:t>
            </a:r>
            <a:r>
              <a:rPr lang="en-US" dirty="0"/>
              <a:t> </a:t>
            </a:r>
            <a:r>
              <a:rPr lang="en-US" dirty="0" err="1"/>
              <a:t>çekebilen</a:t>
            </a:r>
            <a:r>
              <a:rPr lang="en-US" dirty="0"/>
              <a:t> </a:t>
            </a:r>
            <a:r>
              <a:rPr lang="en-US" dirty="0" err="1"/>
              <a:t>API'lar</a:t>
            </a:r>
            <a:r>
              <a:rPr lang="en-US" dirty="0"/>
              <a:t> </a:t>
            </a:r>
            <a:r>
              <a:rPr lang="en-US" dirty="0" err="1"/>
              <a:t>oluşturmayı</a:t>
            </a:r>
            <a:r>
              <a:rPr lang="en-US" dirty="0"/>
              <a:t> </a:t>
            </a:r>
            <a:r>
              <a:rPr lang="en-US" dirty="0" err="1"/>
              <a:t>büyütmenin</a:t>
            </a:r>
            <a:r>
              <a:rPr lang="en-US" dirty="0"/>
              <a:t> </a:t>
            </a:r>
            <a:r>
              <a:rPr lang="en-US" dirty="0" err="1"/>
              <a:t>nadiren</a:t>
            </a:r>
            <a:r>
              <a:rPr lang="en-US" dirty="0"/>
              <a:t> </a:t>
            </a:r>
            <a:r>
              <a:rPr lang="en-US" dirty="0" err="1"/>
              <a:t>tartışıldığını</a:t>
            </a:r>
            <a:r>
              <a:rPr lang="en-US" dirty="0"/>
              <a:t> </a:t>
            </a:r>
            <a:r>
              <a:rPr lang="en-US" dirty="0" err="1"/>
              <a:t>görmekteyiz</a:t>
            </a:r>
            <a:r>
              <a:rPr lang="en-US" dirty="0"/>
              <a:t>. Bu </a:t>
            </a:r>
            <a:r>
              <a:rPr lang="en-US" dirty="0" err="1"/>
              <a:t>yazımda</a:t>
            </a:r>
            <a:r>
              <a:rPr lang="en-US" dirty="0"/>
              <a:t>, </a:t>
            </a:r>
            <a:r>
              <a:rPr lang="en-US" dirty="0" err="1"/>
              <a:t>en</a:t>
            </a:r>
            <a:r>
              <a:rPr lang="en-US" dirty="0"/>
              <a:t> son </a:t>
            </a:r>
            <a:r>
              <a:rPr lang="en-US" dirty="0" err="1"/>
              <a:t>teknolojiye</a:t>
            </a:r>
            <a:r>
              <a:rPr lang="en-US" dirty="0"/>
              <a:t> </a:t>
            </a:r>
            <a:r>
              <a:rPr lang="en-US" dirty="0" err="1"/>
              <a:t>sahip</a:t>
            </a:r>
            <a:r>
              <a:rPr lang="en-US" dirty="0"/>
              <a:t> </a:t>
            </a:r>
            <a:r>
              <a:rPr lang="en-US" dirty="0" err="1"/>
              <a:t>cümle</a:t>
            </a:r>
            <a:r>
              <a:rPr lang="en-US" dirty="0"/>
              <a:t> </a:t>
            </a:r>
            <a:r>
              <a:rPr lang="en-US" dirty="0" err="1"/>
              <a:t>gömmeleri</a:t>
            </a:r>
            <a:r>
              <a:rPr lang="en-US" dirty="0"/>
              <a:t> (</a:t>
            </a:r>
            <a:r>
              <a:rPr lang="en-US" dirty="0" err="1"/>
              <a:t>cümle</a:t>
            </a:r>
            <a:r>
              <a:rPr lang="en-US" dirty="0"/>
              <a:t> </a:t>
            </a:r>
            <a:r>
              <a:rPr lang="en-US" dirty="0" err="1"/>
              <a:t>dönüştürücüsü</a:t>
            </a:r>
            <a:r>
              <a:rPr lang="en-US" dirty="0"/>
              <a:t>) </a:t>
            </a:r>
            <a:r>
              <a:rPr lang="en-US" dirty="0" err="1"/>
              <a:t>ve</a:t>
            </a:r>
            <a:r>
              <a:rPr lang="en-US" dirty="0"/>
              <a:t> FAISS </a:t>
            </a:r>
            <a:r>
              <a:rPr lang="en-US" dirty="0" err="1"/>
              <a:t>kullanarak</a:t>
            </a:r>
            <a:r>
              <a:rPr lang="en-US" dirty="0"/>
              <a:t> minimal </a:t>
            </a:r>
            <a:r>
              <a:rPr lang="en-US" dirty="0" err="1"/>
              <a:t>bir</a:t>
            </a:r>
            <a:r>
              <a:rPr lang="en-US" dirty="0"/>
              <a:t> </a:t>
            </a:r>
            <a:r>
              <a:rPr lang="en-US" dirty="0" err="1"/>
              <a:t>semantik</a:t>
            </a:r>
            <a:r>
              <a:rPr lang="en-US" dirty="0"/>
              <a:t> </a:t>
            </a:r>
            <a:r>
              <a:rPr lang="en-US" dirty="0" err="1"/>
              <a:t>arama</a:t>
            </a:r>
            <a:r>
              <a:rPr lang="en-US" dirty="0"/>
              <a:t> </a:t>
            </a:r>
            <a:r>
              <a:rPr lang="en-US" dirty="0" err="1"/>
              <a:t>motoru</a:t>
            </a:r>
            <a:r>
              <a:rPr lang="en-US" dirty="0"/>
              <a:t> </a:t>
            </a:r>
            <a:r>
              <a:rPr lang="en-US" dirty="0" err="1"/>
              <a:t>nasıl</a:t>
            </a:r>
            <a:r>
              <a:rPr lang="en-US" dirty="0"/>
              <a:t> </a:t>
            </a:r>
            <a:r>
              <a:rPr lang="en-US" dirty="0" err="1"/>
              <a:t>geliştirebileceğimizi</a:t>
            </a:r>
            <a:r>
              <a:rPr lang="en-US" dirty="0"/>
              <a:t> </a:t>
            </a:r>
            <a:r>
              <a:rPr lang="en-US" dirty="0" err="1"/>
              <a:t>anlatacağım</a:t>
            </a:r>
            <a:r>
              <a:rPr lang="en-US" dirty="0"/>
              <a:t>.”</a:t>
            </a:r>
          </a:p>
          <a:p>
            <a:endParaRPr lang="en-US" dirty="0"/>
          </a:p>
          <a:p>
            <a:pPr algn="l"/>
            <a:r>
              <a:rPr lang="en-US" b="1" i="0" dirty="0">
                <a:solidFill>
                  <a:srgbClr val="242424"/>
                </a:solidFill>
                <a:effectLst/>
                <a:latin typeface="sohne"/>
              </a:rPr>
              <a:t>FAISS</a:t>
            </a:r>
          </a:p>
          <a:p>
            <a:pPr algn="l"/>
            <a:r>
              <a:rPr lang="en-US" b="0" i="0" dirty="0" err="1">
                <a:solidFill>
                  <a:srgbClr val="242424"/>
                </a:solidFill>
                <a:effectLst/>
                <a:latin typeface="source-serif-pro"/>
              </a:rPr>
              <a:t>Faiss</a:t>
            </a:r>
            <a:r>
              <a:rPr lang="en-US" b="0" i="0" dirty="0">
                <a:solidFill>
                  <a:srgbClr val="242424"/>
                </a:solidFill>
                <a:effectLst/>
                <a:latin typeface="source-serif-pro"/>
              </a:rPr>
              <a:t> is a C++ based library built by Facebook AI with a complete wrapper in python, to index vectorized data and to perform efficient searches on them. </a:t>
            </a:r>
            <a:r>
              <a:rPr lang="en-US" b="0" i="0" dirty="0" err="1">
                <a:solidFill>
                  <a:srgbClr val="242424"/>
                </a:solidFill>
                <a:effectLst/>
                <a:latin typeface="source-serif-pro"/>
              </a:rPr>
              <a:t>Faiss</a:t>
            </a:r>
            <a:r>
              <a:rPr lang="en-US" b="0" i="0" dirty="0">
                <a:solidFill>
                  <a:srgbClr val="242424"/>
                </a:solidFill>
                <a:effectLst/>
                <a:latin typeface="source-serif-pro"/>
              </a:rPr>
              <a:t> offers different indexes based on the following factors</a:t>
            </a:r>
          </a:p>
          <a:p>
            <a:pPr algn="l">
              <a:buFont typeface="Arial" panose="020B0604020202020204" pitchFamily="34" charset="0"/>
              <a:buChar char="•"/>
            </a:pPr>
            <a:r>
              <a:rPr lang="en-US" b="0" i="0" dirty="0">
                <a:solidFill>
                  <a:srgbClr val="242424"/>
                </a:solidFill>
                <a:effectLst/>
                <a:latin typeface="source-serif-pro"/>
              </a:rPr>
              <a:t>search time</a:t>
            </a:r>
          </a:p>
          <a:p>
            <a:pPr algn="l">
              <a:buFont typeface="Arial" panose="020B0604020202020204" pitchFamily="34" charset="0"/>
              <a:buChar char="•"/>
            </a:pPr>
            <a:r>
              <a:rPr lang="en-US" b="0" i="0" dirty="0">
                <a:solidFill>
                  <a:srgbClr val="242424"/>
                </a:solidFill>
                <a:effectLst/>
                <a:latin typeface="source-serif-pro"/>
              </a:rPr>
              <a:t>search quality</a:t>
            </a:r>
          </a:p>
          <a:p>
            <a:pPr algn="l">
              <a:buFont typeface="Arial" panose="020B0604020202020204" pitchFamily="34" charset="0"/>
              <a:buChar char="•"/>
            </a:pPr>
            <a:r>
              <a:rPr lang="en-US" b="0" i="0" dirty="0">
                <a:solidFill>
                  <a:srgbClr val="242424"/>
                </a:solidFill>
                <a:effectLst/>
                <a:latin typeface="source-serif-pro"/>
              </a:rPr>
              <a:t>memory used per index vector</a:t>
            </a:r>
          </a:p>
          <a:p>
            <a:pPr algn="l">
              <a:buFont typeface="Arial" panose="020B0604020202020204" pitchFamily="34" charset="0"/>
              <a:buChar char="•"/>
            </a:pPr>
            <a:r>
              <a:rPr lang="en-US" b="0" i="0" dirty="0">
                <a:solidFill>
                  <a:srgbClr val="242424"/>
                </a:solidFill>
                <a:effectLst/>
                <a:latin typeface="source-serif-pro"/>
              </a:rPr>
              <a:t>training time</a:t>
            </a:r>
          </a:p>
          <a:p>
            <a:pPr algn="l">
              <a:buFont typeface="Arial" panose="020B0604020202020204" pitchFamily="34" charset="0"/>
              <a:buChar char="•"/>
            </a:pPr>
            <a:r>
              <a:rPr lang="en-US" b="0" i="0" dirty="0">
                <a:solidFill>
                  <a:srgbClr val="242424"/>
                </a:solidFill>
                <a:effectLst/>
                <a:latin typeface="source-serif-pro"/>
              </a:rPr>
              <a:t>need for external data for unsupervised training</a:t>
            </a:r>
          </a:p>
          <a:p>
            <a:pPr algn="l"/>
            <a:r>
              <a:rPr lang="en-US" b="0" i="0" dirty="0">
                <a:solidFill>
                  <a:srgbClr val="242424"/>
                </a:solidFill>
                <a:effectLst/>
                <a:latin typeface="source-serif-pro"/>
              </a:rPr>
              <a:t>So choosing the right index will be a trade-off between these factors.</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65944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a:t>
            </a:r>
            <a:r>
              <a:rPr lang="en-US" dirty="0" err="1"/>
              <a:t>cümle</a:t>
            </a:r>
            <a:r>
              <a:rPr lang="en-US" dirty="0"/>
              <a:t> </a:t>
            </a:r>
            <a:r>
              <a:rPr lang="en-US" dirty="0" err="1"/>
              <a:t>veya</a:t>
            </a:r>
            <a:r>
              <a:rPr lang="en-US" dirty="0"/>
              <a:t> </a:t>
            </a:r>
            <a:r>
              <a:rPr lang="en-US" dirty="0" err="1"/>
              <a:t>paragrafların</a:t>
            </a:r>
            <a:r>
              <a:rPr lang="en-US" dirty="0"/>
              <a:t> </a:t>
            </a:r>
            <a:r>
              <a:rPr lang="en-US" dirty="0" err="1"/>
              <a:t>yoğun</a:t>
            </a:r>
            <a:r>
              <a:rPr lang="en-US" dirty="0"/>
              <a:t> </a:t>
            </a:r>
            <a:r>
              <a:rPr lang="en-US" dirty="0" err="1"/>
              <a:t>vektör</a:t>
            </a:r>
            <a:r>
              <a:rPr lang="en-US" dirty="0"/>
              <a:t> </a:t>
            </a:r>
            <a:r>
              <a:rPr lang="en-US" dirty="0" err="1"/>
              <a:t>temsillerini</a:t>
            </a:r>
            <a:r>
              <a:rPr lang="en-US" dirty="0"/>
              <a:t> </a:t>
            </a:r>
            <a:r>
              <a:rPr lang="en-US" dirty="0" err="1"/>
              <a:t>veren</a:t>
            </a:r>
            <a:r>
              <a:rPr lang="en-US" dirty="0"/>
              <a:t> </a:t>
            </a:r>
            <a:r>
              <a:rPr lang="en-US" dirty="0" err="1"/>
              <a:t>bir</a:t>
            </a:r>
            <a:r>
              <a:rPr lang="en-US" dirty="0"/>
              <a:t> model </a:t>
            </a:r>
            <a:r>
              <a:rPr lang="en-US" dirty="0" err="1"/>
              <a:t>ya</a:t>
            </a:r>
            <a:r>
              <a:rPr lang="en-US" dirty="0"/>
              <a:t> da </a:t>
            </a:r>
            <a:r>
              <a:rPr lang="en-US" dirty="0" err="1"/>
              <a:t>modeller</a:t>
            </a:r>
            <a:r>
              <a:rPr lang="en-US" dirty="0"/>
              <a:t> </a:t>
            </a:r>
            <a:r>
              <a:rPr lang="en-US" dirty="0" err="1"/>
              <a:t>topluluğudur</a:t>
            </a:r>
            <a:r>
              <a:rPr lang="en-US" dirty="0"/>
              <a:t>. Bu </a:t>
            </a:r>
            <a:r>
              <a:rPr lang="en-US" dirty="0" err="1"/>
              <a:t>modeller</a:t>
            </a:r>
            <a:r>
              <a:rPr lang="en-US" dirty="0"/>
              <a:t>, </a:t>
            </a:r>
            <a:r>
              <a:rPr lang="en-US" dirty="0" err="1"/>
              <a:t>özellikle</a:t>
            </a:r>
            <a:r>
              <a:rPr lang="en-US" dirty="0"/>
              <a:t> </a:t>
            </a:r>
            <a:r>
              <a:rPr lang="en-US" dirty="0" err="1"/>
              <a:t>Semantik</a:t>
            </a:r>
            <a:r>
              <a:rPr lang="en-US" dirty="0"/>
              <a:t> </a:t>
            </a:r>
            <a:r>
              <a:rPr lang="en-US" dirty="0" err="1"/>
              <a:t>metinsel</a:t>
            </a:r>
            <a:r>
              <a:rPr lang="en-US" dirty="0"/>
              <a:t> </a:t>
            </a:r>
            <a:r>
              <a:rPr lang="en-US" dirty="0" err="1"/>
              <a:t>benzerlik</a:t>
            </a:r>
            <a:r>
              <a:rPr lang="en-US" dirty="0"/>
              <a:t> </a:t>
            </a:r>
            <a:r>
              <a:rPr lang="en-US" dirty="0" err="1"/>
              <a:t>görevi</a:t>
            </a:r>
            <a:r>
              <a:rPr lang="en-US" dirty="0"/>
              <a:t> </a:t>
            </a:r>
            <a:r>
              <a:rPr lang="en-US" dirty="0" err="1"/>
              <a:t>için</a:t>
            </a:r>
            <a:r>
              <a:rPr lang="en-US" dirty="0"/>
              <a:t> </a:t>
            </a:r>
            <a:r>
              <a:rPr lang="en-US" dirty="0" err="1"/>
              <a:t>özelleştirilmiş</a:t>
            </a:r>
            <a:r>
              <a:rPr lang="en-US" dirty="0"/>
              <a:t> </a:t>
            </a:r>
            <a:r>
              <a:rPr lang="en-US" dirty="0" err="1"/>
              <a:t>dönüştürücü</a:t>
            </a:r>
            <a:r>
              <a:rPr lang="en-US" dirty="0"/>
              <a:t> </a:t>
            </a:r>
            <a:r>
              <a:rPr lang="en-US" dirty="0" err="1"/>
              <a:t>ağlarıdır</a:t>
            </a:r>
            <a:r>
              <a:rPr lang="en-US" dirty="0"/>
              <a:t> (BERT, </a:t>
            </a:r>
            <a:r>
              <a:rPr lang="en-US" dirty="0" err="1"/>
              <a:t>RoBERTa</a:t>
            </a:r>
            <a:r>
              <a:rPr lang="en-US" dirty="0"/>
              <a:t>, vb.). </a:t>
            </a:r>
            <a:r>
              <a:rPr lang="en-US" dirty="0" err="1"/>
              <a:t>Çünkü</a:t>
            </a:r>
            <a:r>
              <a:rPr lang="en-US" dirty="0"/>
              <a:t> BERT, </a:t>
            </a:r>
            <a:r>
              <a:rPr lang="en-US" dirty="0" err="1"/>
              <a:t>bu</a:t>
            </a:r>
            <a:r>
              <a:rPr lang="en-US" dirty="0"/>
              <a:t> </a:t>
            </a:r>
            <a:r>
              <a:rPr lang="en-US" dirty="0" err="1"/>
              <a:t>tür</a:t>
            </a:r>
            <a:r>
              <a:rPr lang="en-US" dirty="0"/>
              <a:t> </a:t>
            </a:r>
            <a:r>
              <a:rPr lang="en-US" dirty="0" err="1"/>
              <a:t>görevler</a:t>
            </a:r>
            <a:r>
              <a:rPr lang="en-US" dirty="0"/>
              <a:t> </a:t>
            </a:r>
            <a:r>
              <a:rPr lang="en-US" dirty="0" err="1"/>
              <a:t>için</a:t>
            </a:r>
            <a:r>
              <a:rPr lang="en-US" dirty="0"/>
              <a:t> </a:t>
            </a:r>
            <a:r>
              <a:rPr lang="en-US" dirty="0" err="1"/>
              <a:t>kutudan</a:t>
            </a:r>
            <a:r>
              <a:rPr lang="en-US" dirty="0"/>
              <a:t> </a:t>
            </a:r>
            <a:r>
              <a:rPr lang="en-US" dirty="0" err="1"/>
              <a:t>çıktığı</a:t>
            </a:r>
            <a:r>
              <a:rPr lang="en-US" dirty="0"/>
              <a:t> </a:t>
            </a:r>
            <a:r>
              <a:rPr lang="en-US" dirty="0" err="1"/>
              <a:t>gibi</a:t>
            </a:r>
            <a:r>
              <a:rPr lang="en-US" dirty="0"/>
              <a:t> </a:t>
            </a:r>
            <a:r>
              <a:rPr lang="en-US" dirty="0" err="1"/>
              <a:t>iyi</a:t>
            </a:r>
            <a:r>
              <a:rPr lang="en-US" dirty="0"/>
              <a:t> </a:t>
            </a:r>
            <a:r>
              <a:rPr lang="en-US" dirty="0" err="1"/>
              <a:t>performans</a:t>
            </a:r>
            <a:r>
              <a:rPr lang="en-US" dirty="0"/>
              <a:t> </a:t>
            </a:r>
            <a:r>
              <a:rPr lang="en-US" dirty="0" err="1"/>
              <a:t>göstermez</a:t>
            </a:r>
            <a:r>
              <a:rPr lang="en-US" dirty="0"/>
              <a:t>. </a:t>
            </a:r>
            <a:r>
              <a:rPr lang="en-US" dirty="0" err="1"/>
              <a:t>Aşağıda</a:t>
            </a:r>
            <a:r>
              <a:rPr lang="en-US" dirty="0"/>
              <a:t>, </a:t>
            </a:r>
            <a:r>
              <a:rPr lang="en-US" dirty="0" err="1"/>
              <a:t>farklı</a:t>
            </a:r>
            <a:r>
              <a:rPr lang="en-US" dirty="0"/>
              <a:t> </a:t>
            </a:r>
            <a:r>
              <a:rPr lang="en-US" dirty="0" err="1"/>
              <a:t>modellerin</a:t>
            </a:r>
            <a:r>
              <a:rPr lang="en-US" dirty="0"/>
              <a:t> STS </a:t>
            </a:r>
            <a:r>
              <a:rPr lang="en-US" dirty="0" err="1"/>
              <a:t>referansında</a:t>
            </a:r>
            <a:r>
              <a:rPr lang="en-US" dirty="0"/>
              <a:t> </a:t>
            </a:r>
            <a:r>
              <a:rPr lang="en-US" dirty="0" err="1"/>
              <a:t>nasıl</a:t>
            </a:r>
            <a:r>
              <a:rPr lang="en-US" dirty="0"/>
              <a:t> </a:t>
            </a:r>
            <a:r>
              <a:rPr lang="en-US" dirty="0" err="1"/>
              <a:t>performans</a:t>
            </a:r>
            <a:r>
              <a:rPr lang="en-US" dirty="0"/>
              <a:t> </a:t>
            </a:r>
            <a:r>
              <a:rPr lang="en-US" dirty="0" err="1"/>
              <a:t>gösterdiği</a:t>
            </a:r>
            <a:r>
              <a:rPr lang="en-US" dirty="0"/>
              <a:t> </a:t>
            </a:r>
            <a:r>
              <a:rPr lang="en-US" dirty="0" err="1"/>
              <a:t>yer</a:t>
            </a:r>
            <a:r>
              <a:rPr lang="en-US" dirty="0"/>
              <a:t> </a:t>
            </a:r>
            <a:r>
              <a:rPr lang="en-US" dirty="0" err="1"/>
              <a:t>alıyor</a:t>
            </a:r>
            <a:r>
              <a:rPr lang="en-US" dirty="0"/>
              <a:t>. </a:t>
            </a:r>
            <a:r>
              <a:rPr lang="en-US" dirty="0" err="1"/>
              <a:t>Görüleceği</a:t>
            </a:r>
            <a:r>
              <a:rPr lang="en-US" dirty="0"/>
              <a:t> </a:t>
            </a:r>
            <a:r>
              <a:rPr lang="en-US" dirty="0" err="1"/>
              <a:t>üzere</a:t>
            </a:r>
            <a:r>
              <a:rPr lang="en-US" dirty="0"/>
              <a:t>, </a:t>
            </a:r>
            <a:r>
              <a:rPr lang="en-US" dirty="0" err="1"/>
              <a:t>Cümle</a:t>
            </a:r>
            <a:r>
              <a:rPr lang="en-US" dirty="0"/>
              <a:t> </a:t>
            </a:r>
            <a:r>
              <a:rPr lang="en-US" dirty="0" err="1"/>
              <a:t>dönüştürücü</a:t>
            </a:r>
            <a:r>
              <a:rPr lang="en-US" dirty="0"/>
              <a:t> </a:t>
            </a:r>
            <a:r>
              <a:rPr lang="en-US" dirty="0" err="1"/>
              <a:t>modeller</a:t>
            </a:r>
            <a:r>
              <a:rPr lang="en-US" dirty="0"/>
              <a:t>, </a:t>
            </a:r>
            <a:r>
              <a:rPr lang="en-US" dirty="0" err="1"/>
              <a:t>diğer</a:t>
            </a:r>
            <a:r>
              <a:rPr lang="en-US" dirty="0"/>
              <a:t> </a:t>
            </a:r>
            <a:r>
              <a:rPr lang="en-US" dirty="0" err="1"/>
              <a:t>modellere</a:t>
            </a:r>
            <a:r>
              <a:rPr lang="en-US" dirty="0"/>
              <a:t> </a:t>
            </a:r>
            <a:r>
              <a:rPr lang="en-US" dirty="0" err="1"/>
              <a:t>göre</a:t>
            </a:r>
            <a:r>
              <a:rPr lang="en-US" dirty="0"/>
              <a:t> </a:t>
            </a:r>
            <a:r>
              <a:rPr lang="en-US" dirty="0" err="1"/>
              <a:t>büyük</a:t>
            </a:r>
            <a:r>
              <a:rPr lang="en-US" dirty="0"/>
              <a:t> </a:t>
            </a:r>
            <a:r>
              <a:rPr lang="en-US" dirty="0" err="1"/>
              <a:t>bir</a:t>
            </a:r>
            <a:r>
              <a:rPr lang="en-US" dirty="0"/>
              <a:t> </a:t>
            </a:r>
            <a:r>
              <a:rPr lang="en-US" dirty="0" err="1"/>
              <a:t>farkla</a:t>
            </a:r>
            <a:r>
              <a:rPr lang="en-US" dirty="0"/>
              <a:t> </a:t>
            </a:r>
            <a:r>
              <a:rPr lang="en-US" dirty="0" err="1"/>
              <a:t>daha</a:t>
            </a:r>
            <a:r>
              <a:rPr lang="en-US" dirty="0"/>
              <a:t> </a:t>
            </a:r>
            <a:r>
              <a:rPr lang="en-US" dirty="0" err="1"/>
              <a:t>iyi</a:t>
            </a:r>
            <a:r>
              <a:rPr lang="en-US" dirty="0"/>
              <a:t> </a:t>
            </a:r>
            <a:r>
              <a:rPr lang="en-US" dirty="0" err="1"/>
              <a:t>performans</a:t>
            </a:r>
            <a:r>
              <a:rPr lang="en-US" dirty="0"/>
              <a:t> </a:t>
            </a:r>
            <a:r>
              <a:rPr lang="en-US" dirty="0" err="1"/>
              <a:t>gösteriyor</a:t>
            </a:r>
            <a:r>
              <a:rPr lang="en-US" dirty="0"/>
              <a:t>.</a:t>
            </a:r>
          </a:p>
          <a:p>
            <a:endParaRPr lang="en-US" dirty="0"/>
          </a:p>
          <a:p>
            <a:r>
              <a:rPr lang="en-US" dirty="0"/>
              <a:t>Ama papers with code </a:t>
            </a:r>
            <a:r>
              <a:rPr lang="en-US" dirty="0" err="1"/>
              <a:t>ve</a:t>
            </a:r>
            <a:r>
              <a:rPr lang="en-US" dirty="0"/>
              <a:t> </a:t>
            </a:r>
            <a:r>
              <a:rPr lang="en-US" dirty="0" err="1"/>
              <a:t>GLUE'un</a:t>
            </a:r>
            <a:r>
              <a:rPr lang="en-US" dirty="0"/>
              <a:t> </a:t>
            </a:r>
            <a:r>
              <a:rPr lang="en-US" dirty="0" err="1"/>
              <a:t>liderlik</a:t>
            </a:r>
            <a:r>
              <a:rPr lang="en-US" dirty="0"/>
              <a:t> </a:t>
            </a:r>
            <a:r>
              <a:rPr lang="en-US" dirty="0" err="1"/>
              <a:t>tablosuna</a:t>
            </a:r>
            <a:r>
              <a:rPr lang="en-US" dirty="0"/>
              <a:t> </a:t>
            </a:r>
            <a:r>
              <a:rPr lang="en-US" dirty="0" err="1"/>
              <a:t>bakarsanız</a:t>
            </a:r>
            <a:r>
              <a:rPr lang="en-US" dirty="0"/>
              <a:t>, 90'ın </a:t>
            </a:r>
            <a:r>
              <a:rPr lang="en-US" dirty="0" err="1"/>
              <a:t>üzerinde</a:t>
            </a:r>
            <a:r>
              <a:rPr lang="en-US" dirty="0"/>
              <a:t> </a:t>
            </a:r>
            <a:r>
              <a:rPr lang="en-US" dirty="0" err="1"/>
              <a:t>birçok</a:t>
            </a:r>
            <a:r>
              <a:rPr lang="en-US" dirty="0"/>
              <a:t> model </a:t>
            </a:r>
            <a:r>
              <a:rPr lang="en-US" dirty="0" err="1"/>
              <a:t>görebilirsiniz</a:t>
            </a:r>
            <a:r>
              <a:rPr lang="en-US" dirty="0"/>
              <a:t>. </a:t>
            </a:r>
            <a:r>
              <a:rPr lang="en-US" dirty="0" err="1"/>
              <a:t>Peki</a:t>
            </a:r>
            <a:r>
              <a:rPr lang="en-US" dirty="0"/>
              <a:t>, </a:t>
            </a:r>
            <a:r>
              <a:rPr lang="en-US" dirty="0" err="1"/>
              <a:t>neden</a:t>
            </a:r>
            <a:r>
              <a:rPr lang="en-US" dirty="0"/>
              <a:t> </a:t>
            </a:r>
            <a:r>
              <a:rPr lang="en-US" dirty="0" err="1"/>
              <a:t>Cümle</a:t>
            </a:r>
            <a:r>
              <a:rPr lang="en-US" dirty="0"/>
              <a:t> </a:t>
            </a:r>
            <a:r>
              <a:rPr lang="en-US" dirty="0" err="1"/>
              <a:t>dönüştürücülere</a:t>
            </a:r>
            <a:r>
              <a:rPr lang="en-US" dirty="0"/>
              <a:t> </a:t>
            </a:r>
            <a:r>
              <a:rPr lang="en-US" dirty="0" err="1"/>
              <a:t>ihtiyacımız</a:t>
            </a:r>
            <a:r>
              <a:rPr lang="en-US" dirty="0"/>
              <a:t> var?</a:t>
            </a:r>
          </a:p>
          <a:p>
            <a:endParaRPr lang="en-US" dirty="0"/>
          </a:p>
          <a:p>
            <a:r>
              <a:rPr lang="en-US" dirty="0"/>
              <a:t>Bunun </a:t>
            </a:r>
            <a:r>
              <a:rPr lang="en-US" dirty="0" err="1"/>
              <a:t>sebebi</a:t>
            </a:r>
            <a:r>
              <a:rPr lang="en-US" dirty="0"/>
              <a:t>, </a:t>
            </a:r>
            <a:r>
              <a:rPr lang="en-US" dirty="0" err="1"/>
              <a:t>bu</a:t>
            </a:r>
            <a:r>
              <a:rPr lang="en-US" dirty="0"/>
              <a:t> </a:t>
            </a:r>
            <a:r>
              <a:rPr lang="en-US" dirty="0" err="1"/>
              <a:t>modellerde</a:t>
            </a:r>
            <a:r>
              <a:rPr lang="en-US" dirty="0"/>
              <a:t> </a:t>
            </a:r>
            <a:r>
              <a:rPr lang="en-US" dirty="0" err="1"/>
              <a:t>semantik</a:t>
            </a:r>
            <a:r>
              <a:rPr lang="en-US" dirty="0"/>
              <a:t> </a:t>
            </a:r>
            <a:r>
              <a:rPr lang="en-US" dirty="0" err="1"/>
              <a:t>metinsel</a:t>
            </a:r>
            <a:r>
              <a:rPr lang="en-US" dirty="0"/>
              <a:t> </a:t>
            </a:r>
            <a:r>
              <a:rPr lang="en-US" dirty="0" err="1"/>
              <a:t>benzerlik</a:t>
            </a:r>
            <a:r>
              <a:rPr lang="en-US" dirty="0"/>
              <a:t>, </a:t>
            </a:r>
            <a:r>
              <a:rPr lang="en-US" dirty="0" err="1"/>
              <a:t>bir</a:t>
            </a:r>
            <a:r>
              <a:rPr lang="en-US" dirty="0"/>
              <a:t> </a:t>
            </a:r>
            <a:r>
              <a:rPr lang="en-US" dirty="0" err="1"/>
              <a:t>regresyon</a:t>
            </a:r>
            <a:r>
              <a:rPr lang="en-US" dirty="0"/>
              <a:t> </a:t>
            </a:r>
            <a:r>
              <a:rPr lang="en-US" dirty="0" err="1"/>
              <a:t>görevi</a:t>
            </a:r>
            <a:r>
              <a:rPr lang="en-US" dirty="0"/>
              <a:t> </a:t>
            </a:r>
            <a:r>
              <a:rPr lang="en-US" dirty="0" err="1"/>
              <a:t>olarak</a:t>
            </a:r>
            <a:r>
              <a:rPr lang="en-US" dirty="0"/>
              <a:t> </a:t>
            </a:r>
            <a:r>
              <a:rPr lang="en-US" dirty="0" err="1"/>
              <a:t>ele</a:t>
            </a:r>
            <a:r>
              <a:rPr lang="en-US" dirty="0"/>
              <a:t> </a:t>
            </a:r>
            <a:r>
              <a:rPr lang="en-US" dirty="0" err="1"/>
              <a:t>alınır</a:t>
            </a:r>
            <a:r>
              <a:rPr lang="en-US" dirty="0"/>
              <a:t>. Bu, </a:t>
            </a:r>
            <a:r>
              <a:rPr lang="en-US" dirty="0" err="1"/>
              <a:t>iki</a:t>
            </a:r>
            <a:r>
              <a:rPr lang="en-US" dirty="0"/>
              <a:t> </a:t>
            </a:r>
            <a:r>
              <a:rPr lang="en-US" dirty="0" err="1"/>
              <a:t>cümlenin</a:t>
            </a:r>
            <a:r>
              <a:rPr lang="en-US" dirty="0"/>
              <a:t> </a:t>
            </a:r>
            <a:r>
              <a:rPr lang="en-US" dirty="0" err="1"/>
              <a:t>benzerlik</a:t>
            </a:r>
            <a:r>
              <a:rPr lang="en-US" dirty="0"/>
              <a:t> </a:t>
            </a:r>
            <a:r>
              <a:rPr lang="en-US" dirty="0" err="1"/>
              <a:t>puanını</a:t>
            </a:r>
            <a:r>
              <a:rPr lang="en-US" dirty="0"/>
              <a:t> </a:t>
            </a:r>
            <a:r>
              <a:rPr lang="en-US" dirty="0" err="1"/>
              <a:t>hesaplamak</a:t>
            </a:r>
            <a:r>
              <a:rPr lang="en-US" dirty="0"/>
              <a:t> </a:t>
            </a:r>
            <a:r>
              <a:rPr lang="en-US" dirty="0" err="1"/>
              <a:t>istediğimizde</a:t>
            </a:r>
            <a:r>
              <a:rPr lang="en-US" dirty="0"/>
              <a:t>, </a:t>
            </a:r>
            <a:r>
              <a:rPr lang="en-US" dirty="0" err="1"/>
              <a:t>onları</a:t>
            </a:r>
            <a:r>
              <a:rPr lang="en-US" dirty="0"/>
              <a:t> </a:t>
            </a:r>
            <a:r>
              <a:rPr lang="en-US" dirty="0" err="1"/>
              <a:t>birlikte</a:t>
            </a:r>
            <a:r>
              <a:rPr lang="en-US" dirty="0"/>
              <a:t> </a:t>
            </a:r>
            <a:r>
              <a:rPr lang="en-US" dirty="0" err="1"/>
              <a:t>modele</a:t>
            </a:r>
            <a:r>
              <a:rPr lang="en-US" dirty="0"/>
              <a:t> </a:t>
            </a:r>
            <a:r>
              <a:rPr lang="en-US" dirty="0" err="1"/>
              <a:t>geçirmemiz</a:t>
            </a:r>
            <a:r>
              <a:rPr lang="en-US" dirty="0"/>
              <a:t> </a:t>
            </a:r>
            <a:r>
              <a:rPr lang="en-US" dirty="0" err="1"/>
              <a:t>ve</a:t>
            </a:r>
            <a:r>
              <a:rPr lang="en-US" dirty="0"/>
              <a:t> </a:t>
            </a:r>
            <a:r>
              <a:rPr lang="en-US" dirty="0" err="1"/>
              <a:t>modelin</a:t>
            </a:r>
            <a:r>
              <a:rPr lang="en-US" dirty="0"/>
              <a:t> </a:t>
            </a:r>
            <a:r>
              <a:rPr lang="en-US" dirty="0" err="1"/>
              <a:t>aralarındaki</a:t>
            </a:r>
            <a:r>
              <a:rPr lang="en-US" dirty="0"/>
              <a:t> </a:t>
            </a:r>
            <a:r>
              <a:rPr lang="en-US" dirty="0" err="1"/>
              <a:t>sayısal</a:t>
            </a:r>
            <a:r>
              <a:rPr lang="en-US" dirty="0"/>
              <a:t> </a:t>
            </a:r>
            <a:r>
              <a:rPr lang="en-US" dirty="0" err="1"/>
              <a:t>puanı</a:t>
            </a:r>
            <a:r>
              <a:rPr lang="en-US" dirty="0"/>
              <a:t> </a:t>
            </a:r>
            <a:r>
              <a:rPr lang="en-US" dirty="0" err="1"/>
              <a:t>vermesi</a:t>
            </a:r>
            <a:r>
              <a:rPr lang="en-US" dirty="0"/>
              <a:t> </a:t>
            </a:r>
            <a:r>
              <a:rPr lang="en-US" dirty="0" err="1"/>
              <a:t>anlamına</a:t>
            </a:r>
            <a:r>
              <a:rPr lang="en-US" dirty="0"/>
              <a:t> </a:t>
            </a:r>
            <a:r>
              <a:rPr lang="en-US" dirty="0" err="1"/>
              <a:t>gelir</a:t>
            </a:r>
            <a:r>
              <a:rPr lang="en-US" dirty="0"/>
              <a:t>. Bu, </a:t>
            </a:r>
            <a:r>
              <a:rPr lang="en-US" dirty="0" err="1"/>
              <a:t>referans</a:t>
            </a:r>
            <a:r>
              <a:rPr lang="en-US" dirty="0"/>
              <a:t> </a:t>
            </a:r>
            <a:r>
              <a:rPr lang="en-US" dirty="0" err="1"/>
              <a:t>testi</a:t>
            </a:r>
            <a:r>
              <a:rPr lang="en-US" dirty="0"/>
              <a:t> </a:t>
            </a:r>
            <a:r>
              <a:rPr lang="en-US" dirty="0" err="1"/>
              <a:t>için</a:t>
            </a:r>
            <a:r>
              <a:rPr lang="en-US" dirty="0"/>
              <a:t> </a:t>
            </a:r>
            <a:r>
              <a:rPr lang="en-US" dirty="0" err="1"/>
              <a:t>iyi</a:t>
            </a:r>
            <a:r>
              <a:rPr lang="en-US" dirty="0"/>
              <a:t> </a:t>
            </a:r>
            <a:r>
              <a:rPr lang="en-US" dirty="0" err="1"/>
              <a:t>çalışsa</a:t>
            </a:r>
            <a:r>
              <a:rPr lang="en-US" dirty="0"/>
              <a:t> da, </a:t>
            </a:r>
            <a:r>
              <a:rPr lang="en-US" dirty="0" err="1"/>
              <a:t>gerçek</a:t>
            </a:r>
            <a:r>
              <a:rPr lang="en-US" dirty="0"/>
              <a:t> </a:t>
            </a:r>
            <a:r>
              <a:rPr lang="en-US" dirty="0" err="1"/>
              <a:t>hayat</a:t>
            </a:r>
            <a:r>
              <a:rPr lang="en-US" dirty="0"/>
              <a:t> </a:t>
            </a:r>
            <a:r>
              <a:rPr lang="en-US" dirty="0" err="1"/>
              <a:t>senaryolarında</a:t>
            </a:r>
            <a:r>
              <a:rPr lang="en-US" dirty="0"/>
              <a:t> </a:t>
            </a:r>
            <a:r>
              <a:rPr lang="en-US" dirty="0" err="1"/>
              <a:t>kötü</a:t>
            </a:r>
            <a:r>
              <a:rPr lang="en-US" dirty="0"/>
              <a:t> </a:t>
            </a:r>
            <a:r>
              <a:rPr lang="en-US" dirty="0" err="1"/>
              <a:t>ölçeklenir</a:t>
            </a:r>
            <a:r>
              <a:rPr lang="en-US" dirty="0"/>
              <a:t> </a:t>
            </a:r>
            <a:r>
              <a:rPr lang="en-US" dirty="0" err="1"/>
              <a:t>ve</a:t>
            </a:r>
            <a:r>
              <a:rPr lang="en-US" dirty="0"/>
              <a:t> </a:t>
            </a:r>
            <a:r>
              <a:rPr lang="en-US" dirty="0" err="1"/>
              <a:t>işte</a:t>
            </a:r>
            <a:r>
              <a:rPr lang="en-US" dirty="0"/>
              <a:t> </a:t>
            </a:r>
            <a:r>
              <a:rPr lang="en-US" dirty="0" err="1"/>
              <a:t>nedenleri</a:t>
            </a:r>
            <a:r>
              <a:rPr lang="en-US" dirty="0"/>
              <a:t>. </a:t>
            </a:r>
            <a:r>
              <a:rPr lang="en-US" dirty="0" err="1"/>
              <a:t>Diyelim</a:t>
            </a:r>
            <a:r>
              <a:rPr lang="en-US" dirty="0"/>
              <a:t> ki 10 bin </a:t>
            </a:r>
            <a:r>
              <a:rPr lang="en-US" dirty="0" err="1"/>
              <a:t>doküman</a:t>
            </a:r>
            <a:r>
              <a:rPr lang="en-US" dirty="0"/>
              <a:t> </a:t>
            </a:r>
            <a:r>
              <a:rPr lang="en-US" dirty="0" err="1"/>
              <a:t>üzerinde</a:t>
            </a:r>
            <a:r>
              <a:rPr lang="en-US" dirty="0"/>
              <a:t> </a:t>
            </a:r>
            <a:r>
              <a:rPr lang="en-US" dirty="0" err="1"/>
              <a:t>arama</a:t>
            </a:r>
            <a:r>
              <a:rPr lang="en-US" dirty="0"/>
              <a:t> </a:t>
            </a:r>
            <a:r>
              <a:rPr lang="en-US" dirty="0" err="1"/>
              <a:t>yapmanız</a:t>
            </a:r>
            <a:r>
              <a:rPr lang="en-US" dirty="0"/>
              <a:t> </a:t>
            </a:r>
            <a:r>
              <a:rPr lang="en-US" dirty="0" err="1"/>
              <a:t>gerekiyor</a:t>
            </a:r>
            <a:r>
              <a:rPr lang="en-US" dirty="0"/>
              <a:t>, o zaman 10 bin </a:t>
            </a:r>
            <a:r>
              <a:rPr lang="en-US" dirty="0" err="1"/>
              <a:t>ayrı</a:t>
            </a:r>
            <a:r>
              <a:rPr lang="en-US" dirty="0"/>
              <a:t> </a:t>
            </a:r>
            <a:r>
              <a:rPr lang="en-US" dirty="0" err="1"/>
              <a:t>çıkarım</a:t>
            </a:r>
            <a:r>
              <a:rPr lang="en-US" dirty="0"/>
              <a:t> </a:t>
            </a:r>
            <a:r>
              <a:rPr lang="en-US" dirty="0" err="1"/>
              <a:t>hesaplaması</a:t>
            </a:r>
            <a:r>
              <a:rPr lang="en-US" dirty="0"/>
              <a:t> </a:t>
            </a:r>
            <a:r>
              <a:rPr lang="en-US" dirty="0" err="1"/>
              <a:t>yapmanız</a:t>
            </a:r>
            <a:r>
              <a:rPr lang="en-US" dirty="0"/>
              <a:t> </a:t>
            </a:r>
            <a:r>
              <a:rPr lang="en-US" dirty="0" err="1"/>
              <a:t>gerekir</a:t>
            </a:r>
            <a:r>
              <a:rPr lang="en-US" dirty="0"/>
              <a:t>. </a:t>
            </a:r>
            <a:r>
              <a:rPr lang="en-US" dirty="0" err="1"/>
              <a:t>Gömülenleri</a:t>
            </a:r>
            <a:r>
              <a:rPr lang="en-US" dirty="0"/>
              <a:t> </a:t>
            </a:r>
            <a:r>
              <a:rPr lang="en-US" dirty="0" err="1"/>
              <a:t>ayrı</a:t>
            </a:r>
            <a:r>
              <a:rPr lang="en-US" dirty="0"/>
              <a:t> </a:t>
            </a:r>
            <a:r>
              <a:rPr lang="en-US" dirty="0" err="1"/>
              <a:t>ayrı</a:t>
            </a:r>
            <a:r>
              <a:rPr lang="en-US" dirty="0"/>
              <a:t> </a:t>
            </a:r>
            <a:r>
              <a:rPr lang="en-US" dirty="0" err="1"/>
              <a:t>hesaplayıp</a:t>
            </a:r>
            <a:r>
              <a:rPr lang="en-US" dirty="0"/>
              <a:t> </a:t>
            </a:r>
            <a:r>
              <a:rPr lang="en-US" dirty="0" err="1"/>
              <a:t>sadece</a:t>
            </a:r>
            <a:r>
              <a:rPr lang="en-US" dirty="0"/>
              <a:t> </a:t>
            </a:r>
            <a:r>
              <a:rPr lang="en-US" dirty="0" err="1"/>
              <a:t>kosinüs</a:t>
            </a:r>
            <a:r>
              <a:rPr lang="en-US" dirty="0"/>
              <a:t> </a:t>
            </a:r>
            <a:r>
              <a:rPr lang="en-US" dirty="0" err="1"/>
              <a:t>benzerliğini</a:t>
            </a:r>
            <a:r>
              <a:rPr lang="en-US" dirty="0"/>
              <a:t> </a:t>
            </a:r>
            <a:r>
              <a:rPr lang="en-US" dirty="0" err="1"/>
              <a:t>hesaplamak</a:t>
            </a:r>
            <a:r>
              <a:rPr lang="en-US" dirty="0"/>
              <a:t> </a:t>
            </a:r>
            <a:r>
              <a:rPr lang="en-US" dirty="0" err="1"/>
              <a:t>mümkün</a:t>
            </a:r>
            <a:r>
              <a:rPr lang="en-US" dirty="0"/>
              <a:t> </a:t>
            </a:r>
            <a:r>
              <a:rPr lang="en-US" dirty="0" err="1"/>
              <a:t>değildir</a:t>
            </a:r>
            <a:r>
              <a:rPr lang="en-US" dirty="0"/>
              <a:t>. </a:t>
            </a:r>
            <a:r>
              <a:rPr lang="en-US" dirty="0" err="1"/>
              <a:t>Yazarın</a:t>
            </a:r>
            <a:r>
              <a:rPr lang="en-US" dirty="0"/>
              <a:t> </a:t>
            </a:r>
            <a:r>
              <a:rPr lang="en-US" dirty="0" err="1"/>
              <a:t>açıklamasına</a:t>
            </a:r>
            <a:r>
              <a:rPr lang="en-US" dirty="0"/>
              <a:t> </a:t>
            </a:r>
            <a:r>
              <a:rPr lang="en-US" dirty="0" err="1"/>
              <a:t>bakınız</a:t>
            </a:r>
            <a:r>
              <a:rPr lang="en-US" dirty="0"/>
              <a:t>.</a:t>
            </a:r>
          </a:p>
          <a:p>
            <a:r>
              <a:rPr lang="en-US" dirty="0" err="1"/>
              <a:t>Maksimum</a:t>
            </a:r>
            <a:r>
              <a:rPr lang="en-US" dirty="0"/>
              <a:t> </a:t>
            </a:r>
            <a:r>
              <a:rPr lang="en-US" dirty="0" err="1"/>
              <a:t>dizin</a:t>
            </a:r>
            <a:r>
              <a:rPr lang="en-US" dirty="0"/>
              <a:t> </a:t>
            </a:r>
            <a:r>
              <a:rPr lang="en-US" dirty="0" err="1"/>
              <a:t>uzunluğu</a:t>
            </a:r>
            <a:r>
              <a:rPr lang="en-US" dirty="0"/>
              <a:t> (</a:t>
            </a:r>
            <a:r>
              <a:rPr lang="en-US" dirty="0" err="1"/>
              <a:t>Modelin</a:t>
            </a:r>
            <a:r>
              <a:rPr lang="en-US" dirty="0"/>
              <a:t> </a:t>
            </a:r>
            <a:r>
              <a:rPr lang="en-US" dirty="0" err="1"/>
              <a:t>tek</a:t>
            </a:r>
            <a:r>
              <a:rPr lang="en-US" dirty="0"/>
              <a:t> </a:t>
            </a:r>
            <a:r>
              <a:rPr lang="en-US" dirty="0" err="1"/>
              <a:t>seferde</a:t>
            </a:r>
            <a:r>
              <a:rPr lang="en-US" dirty="0"/>
              <a:t> </a:t>
            </a:r>
            <a:r>
              <a:rPr lang="en-US" dirty="0" err="1"/>
              <a:t>alabileceği</a:t>
            </a:r>
            <a:r>
              <a:rPr lang="en-US" dirty="0"/>
              <a:t> </a:t>
            </a:r>
            <a:r>
              <a:rPr lang="en-US" dirty="0" err="1"/>
              <a:t>kelime</a:t>
            </a:r>
            <a:r>
              <a:rPr lang="en-US" dirty="0"/>
              <a:t>/token </a:t>
            </a:r>
            <a:r>
              <a:rPr lang="en-US" dirty="0" err="1"/>
              <a:t>sayısı</a:t>
            </a:r>
            <a:r>
              <a:rPr lang="en-US" dirty="0"/>
              <a:t>) </a:t>
            </a:r>
            <a:r>
              <a:rPr lang="en-US" dirty="0" err="1"/>
              <a:t>iki</a:t>
            </a:r>
            <a:r>
              <a:rPr lang="en-US" dirty="0"/>
              <a:t> </a:t>
            </a:r>
            <a:r>
              <a:rPr lang="en-US" dirty="0" err="1"/>
              <a:t>doküman</a:t>
            </a:r>
            <a:r>
              <a:rPr lang="en-US" dirty="0"/>
              <a:t> </a:t>
            </a:r>
            <a:r>
              <a:rPr lang="en-US" dirty="0" err="1"/>
              <a:t>arasında</a:t>
            </a:r>
            <a:r>
              <a:rPr lang="en-US" dirty="0"/>
              <a:t> </a:t>
            </a:r>
            <a:r>
              <a:rPr lang="en-US" dirty="0" err="1"/>
              <a:t>paylaşılır</a:t>
            </a:r>
            <a:r>
              <a:rPr lang="en-US" dirty="0"/>
              <a:t>, </a:t>
            </a:r>
            <a:r>
              <a:rPr lang="en-US" dirty="0" err="1"/>
              <a:t>bu</a:t>
            </a:r>
            <a:r>
              <a:rPr lang="en-US" dirty="0"/>
              <a:t> da </a:t>
            </a:r>
            <a:r>
              <a:rPr lang="en-US" dirty="0" err="1"/>
              <a:t>temsillerin</a:t>
            </a:r>
            <a:r>
              <a:rPr lang="en-US" dirty="0"/>
              <a:t> </a:t>
            </a:r>
            <a:r>
              <a:rPr lang="en-US" dirty="0" err="1"/>
              <a:t>parçalara</a:t>
            </a:r>
            <a:r>
              <a:rPr lang="en-US" dirty="0"/>
              <a:t> </a:t>
            </a:r>
            <a:r>
              <a:rPr lang="en-US" dirty="0" err="1"/>
              <a:t>ayrılması</a:t>
            </a:r>
            <a:r>
              <a:rPr lang="en-US" dirty="0"/>
              <a:t> </a:t>
            </a:r>
            <a:r>
              <a:rPr lang="en-US" dirty="0" err="1"/>
              <a:t>nedeniyle</a:t>
            </a:r>
            <a:r>
              <a:rPr lang="en-US" dirty="0"/>
              <a:t> </a:t>
            </a:r>
            <a:r>
              <a:rPr lang="en-US" dirty="0" err="1"/>
              <a:t>seyrelmesine</a:t>
            </a:r>
            <a:r>
              <a:rPr lang="en-US" dirty="0"/>
              <a:t> </a:t>
            </a:r>
            <a:r>
              <a:rPr lang="en-US" dirty="0" err="1"/>
              <a:t>yol</a:t>
            </a:r>
            <a:r>
              <a:rPr lang="en-US" dirty="0"/>
              <a:t> </a:t>
            </a:r>
            <a:r>
              <a:rPr lang="en-US" dirty="0" err="1"/>
              <a:t>açar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922257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849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2.01.2024</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2.01.2024</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2hfBveGHRsxhPIUMmJYrll2lFU4fOX06?usp=sharing#scrollTo=4idfE76lJvXZ"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colab.research.google.com/drive/1d_cdEBb-GB0oYR2BGLqOq3SQ0mUgzUzA#scrollTo=octukYx1wHb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5ON-Ub_1QUYkDbdLpyt-XyEx34MD28E1#scrollTo=OQYdNSdr__8j"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192.168.19.65:5000/#/experiments/8"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brainsteam.co.uk/2022/03/14/painless-explainability-for-text-models-with-eli5/#using-explanations-in-practice"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12322" y="2762550"/>
            <a:ext cx="6011916" cy="2496068"/>
          </a:xfrm>
        </p:spPr>
        <p:txBody>
          <a:bodyPr wrap="square" lIns="91440" tIns="45720" rIns="91440" bIns="45720" anchor="t">
            <a:spAutoFit/>
          </a:bodyPr>
          <a:lstStyle/>
          <a:p>
            <a:pPr marL="285750" indent="-285750" algn="ctr" defTabSz="685800">
              <a:buFont typeface="Arial" panose="020B0604020202020204" pitchFamily="34" charset="0"/>
              <a:buChar char="•"/>
            </a:pPr>
            <a:r>
              <a:rPr lang="tr-TR" sz="1800" b="1" dirty="0" err="1">
                <a:latin typeface="Arial"/>
                <a:cs typeface="Arial"/>
              </a:rPr>
              <a:t>Sentence</a:t>
            </a:r>
            <a:r>
              <a:rPr lang="tr-TR" sz="1800" b="1" dirty="0">
                <a:latin typeface="Arial"/>
                <a:cs typeface="Arial"/>
              </a:rPr>
              <a:t> Bert</a:t>
            </a:r>
          </a:p>
          <a:p>
            <a:pPr marL="285750" indent="-285750" algn="ctr" defTabSz="685800">
              <a:buFont typeface="Arial" panose="020B0604020202020204" pitchFamily="34" charset="0"/>
              <a:buChar char="•"/>
            </a:pPr>
            <a:r>
              <a:rPr lang="tr-TR" sz="1800" b="1" dirty="0" err="1">
                <a:latin typeface="Arial"/>
                <a:cs typeface="Arial"/>
              </a:rPr>
              <a:t>Monitoring</a:t>
            </a:r>
            <a:r>
              <a:rPr lang="tr-TR" sz="1800" b="1" dirty="0">
                <a:latin typeface="Arial"/>
                <a:cs typeface="Arial"/>
              </a:rPr>
              <a:t> NLP </a:t>
            </a:r>
            <a:r>
              <a:rPr lang="tr-TR" sz="1800" b="1" dirty="0" err="1">
                <a:latin typeface="Arial"/>
                <a:cs typeface="Arial"/>
              </a:rPr>
              <a:t>models</a:t>
            </a:r>
            <a:r>
              <a:rPr lang="tr-TR" sz="1800" b="1" dirty="0">
                <a:latin typeface="Arial"/>
                <a:cs typeface="Arial"/>
              </a:rPr>
              <a:t> in </a:t>
            </a:r>
            <a:r>
              <a:rPr lang="tr-TR" sz="1800" b="1" dirty="0" err="1">
                <a:latin typeface="Arial"/>
                <a:cs typeface="Arial"/>
              </a:rPr>
              <a:t>production</a:t>
            </a:r>
            <a:endParaRPr lang="tr-TR" sz="1800" b="1" dirty="0">
              <a:latin typeface="Arial"/>
              <a:cs typeface="Arial"/>
            </a:endParaRPr>
          </a:p>
          <a:p>
            <a:pPr marL="285750" indent="-285750" algn="ctr" defTabSz="685800">
              <a:buFont typeface="Arial" panose="020B0604020202020204" pitchFamily="34" charset="0"/>
              <a:buChar char="•"/>
            </a:pPr>
            <a:r>
              <a:rPr lang="tr-TR" sz="1800" b="1" dirty="0" err="1">
                <a:latin typeface="Arial"/>
                <a:cs typeface="Arial"/>
              </a:rPr>
              <a:t>Interpretability</a:t>
            </a:r>
            <a:r>
              <a:rPr lang="tr-TR" sz="1800" b="1" dirty="0">
                <a:latin typeface="Arial"/>
                <a:cs typeface="Arial"/>
              </a:rPr>
              <a:t> of </a:t>
            </a:r>
            <a:r>
              <a:rPr lang="tr-TR" sz="1800" b="1" dirty="0" err="1">
                <a:latin typeface="Arial"/>
                <a:cs typeface="Arial"/>
              </a:rPr>
              <a:t>Models</a:t>
            </a:r>
            <a:endParaRPr lang="tr-TR" sz="1800" b="1" dirty="0">
              <a:latin typeface="Arial"/>
              <a:cs typeface="Arial"/>
            </a:endParaRPr>
          </a:p>
          <a:p>
            <a:pPr marL="285750" indent="-285750" algn="ctr" defTabSz="685800">
              <a:buFont typeface="Arial" panose="020B0604020202020204" pitchFamily="34" charset="0"/>
              <a:buChar char="•"/>
            </a:pPr>
            <a:r>
              <a:rPr lang="tr-TR" sz="1800" b="1" dirty="0" err="1">
                <a:latin typeface="Arial"/>
                <a:cs typeface="Arial"/>
              </a:rPr>
              <a:t>Bias</a:t>
            </a:r>
            <a:r>
              <a:rPr lang="tr-TR" sz="1800" b="1" dirty="0">
                <a:latin typeface="Arial"/>
                <a:cs typeface="Arial"/>
              </a:rPr>
              <a:t> &amp; </a:t>
            </a:r>
            <a:r>
              <a:rPr lang="tr-TR" sz="1800" b="1" dirty="0" err="1">
                <a:latin typeface="Arial"/>
                <a:cs typeface="Arial"/>
              </a:rPr>
              <a:t>Ethics</a:t>
            </a:r>
            <a:r>
              <a:rPr lang="tr-TR" sz="1800" b="1" dirty="0">
                <a:latin typeface="Arial"/>
                <a:cs typeface="Arial"/>
              </a:rPr>
              <a:t> in NLP</a:t>
            </a:r>
          </a:p>
          <a:p>
            <a:pPr algn="ctr" defTabSz="685800"/>
            <a:r>
              <a:rPr lang="tr-TR" sz="1800" b="1" dirty="0">
                <a:latin typeface="Arial"/>
                <a:cs typeface="Arial"/>
              </a:rPr>
              <a:t> </a:t>
            </a:r>
          </a:p>
          <a:p>
            <a:pPr algn="ctr" defTabSz="685800"/>
            <a:r>
              <a:rPr lang="tr-TR" sz="1400" dirty="0">
                <a:latin typeface="Arial"/>
                <a:cs typeface="Arial"/>
              </a:rPr>
              <a:t>3 Ocak</a:t>
            </a:r>
            <a:r>
              <a:rPr lang="en-US" sz="1400" dirty="0">
                <a:latin typeface="Arial"/>
                <a:cs typeface="Arial"/>
              </a:rPr>
              <a:t> </a:t>
            </a:r>
            <a:r>
              <a:rPr lang="tr-TR" sz="1400" dirty="0">
                <a:latin typeface="Arial"/>
                <a:cs typeface="Arial"/>
              </a:rPr>
              <a:t>2024</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D42AB-3210-3A32-0BC8-CABCB5217C12}"/>
              </a:ext>
            </a:extLst>
          </p:cNvPr>
          <p:cNvPicPr>
            <a:picLocks noChangeAspect="1"/>
          </p:cNvPicPr>
          <p:nvPr/>
        </p:nvPicPr>
        <p:blipFill>
          <a:blip r:embed="rId3"/>
          <a:stretch>
            <a:fillRect/>
          </a:stretch>
        </p:blipFill>
        <p:spPr>
          <a:xfrm>
            <a:off x="2209800" y="1776064"/>
            <a:ext cx="7772400" cy="3305871"/>
          </a:xfrm>
          <a:prstGeom prst="rect">
            <a:avLst/>
          </a:prstGeom>
        </p:spPr>
      </p:pic>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Search</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t>
            </a:r>
            <a:r>
              <a:rPr lang="tr-TR" sz="2400" b="1" dirty="0" err="1">
                <a:solidFill>
                  <a:srgbClr val="8316B5"/>
                </a:solidFill>
                <a:ea typeface="Arial" charset="0"/>
                <a:cs typeface="Arial"/>
              </a:rPr>
              <a:t>LLM’s</a:t>
            </a:r>
            <a:r>
              <a:rPr lang="tr-TR" sz="2400" b="1" dirty="0">
                <a:solidFill>
                  <a:srgbClr val="8316B5"/>
                </a:solidFill>
                <a:ea typeface="Arial" charset="0"/>
                <a:cs typeface="Arial"/>
              </a:rPr>
              <a:t> – a </a:t>
            </a:r>
            <a:r>
              <a:rPr lang="tr-TR" sz="2400" b="1" dirty="0" err="1">
                <a:solidFill>
                  <a:srgbClr val="8316B5"/>
                </a:solidFill>
                <a:ea typeface="Arial" charset="0"/>
                <a:cs typeface="Arial"/>
              </a:rPr>
              <a:t>sneak</a:t>
            </a:r>
            <a:r>
              <a:rPr lang="tr-TR" sz="2400" b="1" dirty="0">
                <a:solidFill>
                  <a:srgbClr val="8316B5"/>
                </a:solidFill>
                <a:ea typeface="Arial" charset="0"/>
                <a:cs typeface="Arial"/>
              </a:rPr>
              <a:t> </a:t>
            </a:r>
            <a:r>
              <a:rPr lang="tr-TR" sz="2400" b="1" dirty="0" err="1">
                <a:solidFill>
                  <a:srgbClr val="8316B5"/>
                </a:solidFill>
                <a:ea typeface="Arial" charset="0"/>
                <a:cs typeface="Arial"/>
              </a:rPr>
              <a:t>peek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Tree>
    <p:extLst>
      <p:ext uri="{BB962C8B-B14F-4D97-AF65-F5344CB8AC3E}">
        <p14:creationId xmlns:p14="http://schemas.microsoft.com/office/powerpoint/2010/main" val="62942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0014" y="2110597"/>
            <a:ext cx="1636538" cy="369332"/>
          </a:xfrm>
          <a:prstGeom prst="rect">
            <a:avLst/>
          </a:prstGeom>
          <a:noFill/>
        </p:spPr>
        <p:txBody>
          <a:bodyPr wrap="none" rtlCol="0">
            <a:spAutoFit/>
          </a:bodyPr>
          <a:lstStyle/>
          <a:p>
            <a:r>
              <a:rPr lang="en-TR" dirty="0"/>
              <a:t>CODING TIME!!</a:t>
            </a:r>
          </a:p>
        </p:txBody>
      </p:sp>
      <p:sp>
        <p:nvSpPr>
          <p:cNvPr id="4" name="TextBox 3">
            <a:extLst>
              <a:ext uri="{FF2B5EF4-FFF2-40B4-BE49-F238E27FC236}">
                <a16:creationId xmlns:a16="http://schemas.microsoft.com/office/drawing/2014/main" id="{6B9EBC5B-B62E-BD2E-6FCD-89DD75EB5DC2}"/>
              </a:ext>
            </a:extLst>
          </p:cNvPr>
          <p:cNvSpPr txBox="1"/>
          <p:nvPr/>
        </p:nvSpPr>
        <p:spPr>
          <a:xfrm>
            <a:off x="748145" y="3348208"/>
            <a:ext cx="11078674" cy="369332"/>
          </a:xfrm>
          <a:prstGeom prst="rect">
            <a:avLst/>
          </a:prstGeom>
          <a:noFill/>
        </p:spPr>
        <p:txBody>
          <a:bodyPr wrap="none" rtlCol="0">
            <a:spAutoFit/>
          </a:bodyPr>
          <a:lstStyle/>
          <a:p>
            <a:r>
              <a:rPr lang="en-US" dirty="0">
                <a:hlinkClick r:id="rId3"/>
              </a:rPr>
              <a:t>https://colab.research.google.com/drive/12hfBveGHRsxhPIUMmJYrll2lFU4fOX06?usp=sharing#scrollTo=4idfE76lJvXZ</a:t>
            </a:r>
            <a:r>
              <a:rPr lang="en-US" dirty="0"/>
              <a:t> </a:t>
            </a:r>
            <a:endParaRPr lang="en-TR" dirty="0"/>
          </a:p>
        </p:txBody>
      </p:sp>
      <p:sp>
        <p:nvSpPr>
          <p:cNvPr id="6" name="TextBox 5">
            <a:extLst>
              <a:ext uri="{FF2B5EF4-FFF2-40B4-BE49-F238E27FC236}">
                <a16:creationId xmlns:a16="http://schemas.microsoft.com/office/drawing/2014/main" id="{DF875BB3-9C21-95EE-EC82-A115FC4FFEFA}"/>
              </a:ext>
            </a:extLst>
          </p:cNvPr>
          <p:cNvSpPr txBox="1"/>
          <p:nvPr/>
        </p:nvSpPr>
        <p:spPr>
          <a:xfrm>
            <a:off x="748145" y="2886878"/>
            <a:ext cx="4458272" cy="646331"/>
          </a:xfrm>
          <a:prstGeom prst="rect">
            <a:avLst/>
          </a:prstGeom>
          <a:noFill/>
        </p:spPr>
        <p:txBody>
          <a:bodyPr wrap="none" rtlCol="0">
            <a:spAutoFit/>
          </a:bodyPr>
          <a:lstStyle/>
          <a:p>
            <a:r>
              <a:rPr lang="en-US" b="0" dirty="0">
                <a:solidFill>
                  <a:srgbClr val="82C6FF"/>
                </a:solidFill>
                <a:effectLst/>
                <a:latin typeface="Courier New" panose="02070309020205020404" pitchFamily="49" charset="0"/>
              </a:rPr>
              <a:t>Semantic Search in Publications</a:t>
            </a:r>
            <a:endParaRPr lang="en-US" b="0" dirty="0">
              <a:solidFill>
                <a:srgbClr val="D4D4D4"/>
              </a:solidFill>
              <a:effectLst/>
              <a:latin typeface="Courier New" panose="02070309020205020404" pitchFamily="49" charset="0"/>
            </a:endParaRPr>
          </a:p>
          <a:p>
            <a:endParaRPr lang="en-TR" dirty="0"/>
          </a:p>
        </p:txBody>
      </p:sp>
      <p:sp>
        <p:nvSpPr>
          <p:cNvPr id="7" name="TextBox 6">
            <a:extLst>
              <a:ext uri="{FF2B5EF4-FFF2-40B4-BE49-F238E27FC236}">
                <a16:creationId xmlns:a16="http://schemas.microsoft.com/office/drawing/2014/main" id="{3793D132-192F-8507-87FD-3776CC1AFD4A}"/>
              </a:ext>
            </a:extLst>
          </p:cNvPr>
          <p:cNvSpPr txBox="1"/>
          <p:nvPr/>
        </p:nvSpPr>
        <p:spPr>
          <a:xfrm>
            <a:off x="748145" y="4216822"/>
            <a:ext cx="3278398" cy="369332"/>
          </a:xfrm>
          <a:prstGeom prst="rect">
            <a:avLst/>
          </a:prstGeom>
          <a:noFill/>
        </p:spPr>
        <p:txBody>
          <a:bodyPr wrap="none" rtlCol="0">
            <a:spAutoFit/>
          </a:bodyPr>
          <a:lstStyle/>
          <a:p>
            <a:r>
              <a:rPr lang="en-US" dirty="0"/>
              <a:t>Building-movie-recommendation</a:t>
            </a:r>
            <a:endParaRPr lang="en-TR" dirty="0"/>
          </a:p>
        </p:txBody>
      </p:sp>
      <p:sp>
        <p:nvSpPr>
          <p:cNvPr id="8" name="TextBox 7">
            <a:extLst>
              <a:ext uri="{FF2B5EF4-FFF2-40B4-BE49-F238E27FC236}">
                <a16:creationId xmlns:a16="http://schemas.microsoft.com/office/drawing/2014/main" id="{E430022F-D510-791B-AC7D-4A757F2BFA64}"/>
              </a:ext>
            </a:extLst>
          </p:cNvPr>
          <p:cNvSpPr txBox="1"/>
          <p:nvPr/>
        </p:nvSpPr>
        <p:spPr>
          <a:xfrm>
            <a:off x="748145" y="4716104"/>
            <a:ext cx="10368608" cy="369332"/>
          </a:xfrm>
          <a:prstGeom prst="rect">
            <a:avLst/>
          </a:prstGeom>
          <a:noFill/>
        </p:spPr>
        <p:txBody>
          <a:bodyPr wrap="none" rtlCol="0">
            <a:spAutoFit/>
          </a:bodyPr>
          <a:lstStyle/>
          <a:p>
            <a:r>
              <a:rPr lang="en-US" dirty="0">
                <a:hlinkClick r:id="rId4"/>
              </a:rPr>
              <a:t>https://colab.research.google.com/drive/1d_cdEBb-GB0oYR2BGLqOq3SQ0mUgzUzA#scrollTo=octukYx1wHbI</a:t>
            </a:r>
            <a:r>
              <a:rPr lang="en-US" dirty="0"/>
              <a:t> </a:t>
            </a:r>
            <a:endParaRPr lang="en-TR" dirty="0"/>
          </a:p>
        </p:txBody>
      </p:sp>
    </p:spTree>
    <p:extLst>
      <p:ext uri="{BB962C8B-B14F-4D97-AF65-F5344CB8AC3E}">
        <p14:creationId xmlns:p14="http://schemas.microsoft.com/office/powerpoint/2010/main" val="86238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Detecting</a:t>
            </a:r>
            <a:r>
              <a:rPr lang="tr-TR" sz="2400" b="1" dirty="0">
                <a:solidFill>
                  <a:srgbClr val="8316B5"/>
                </a:solidFill>
                <a:ea typeface="Arial" charset="0"/>
                <a:cs typeface="Arial"/>
              </a:rPr>
              <a:t>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4" name="Picture 3">
            <a:extLst>
              <a:ext uri="{FF2B5EF4-FFF2-40B4-BE49-F238E27FC236}">
                <a16:creationId xmlns:a16="http://schemas.microsoft.com/office/drawing/2014/main" id="{2972AF7A-ED56-E635-8DB1-79E228BACDFA}"/>
              </a:ext>
            </a:extLst>
          </p:cNvPr>
          <p:cNvPicPr>
            <a:picLocks noChangeAspect="1"/>
          </p:cNvPicPr>
          <p:nvPr/>
        </p:nvPicPr>
        <p:blipFill>
          <a:blip r:embed="rId3"/>
          <a:stretch>
            <a:fillRect/>
          </a:stretch>
        </p:blipFill>
        <p:spPr>
          <a:xfrm>
            <a:off x="105073" y="698856"/>
            <a:ext cx="6545109" cy="3106314"/>
          </a:xfrm>
          <a:prstGeom prst="rect">
            <a:avLst/>
          </a:prstGeom>
        </p:spPr>
      </p:pic>
      <p:pic>
        <p:nvPicPr>
          <p:cNvPr id="3" name="Picture 2">
            <a:extLst>
              <a:ext uri="{FF2B5EF4-FFF2-40B4-BE49-F238E27FC236}">
                <a16:creationId xmlns:a16="http://schemas.microsoft.com/office/drawing/2014/main" id="{1022DD6B-5108-6603-8D29-83F499A65581}"/>
              </a:ext>
            </a:extLst>
          </p:cNvPr>
          <p:cNvPicPr>
            <a:picLocks noChangeAspect="1"/>
          </p:cNvPicPr>
          <p:nvPr/>
        </p:nvPicPr>
        <p:blipFill>
          <a:blip r:embed="rId4"/>
          <a:stretch>
            <a:fillRect/>
          </a:stretch>
        </p:blipFill>
        <p:spPr>
          <a:xfrm>
            <a:off x="5178035" y="3552962"/>
            <a:ext cx="7128368" cy="3305038"/>
          </a:xfrm>
          <a:prstGeom prst="rect">
            <a:avLst/>
          </a:prstGeom>
        </p:spPr>
      </p:pic>
    </p:spTree>
    <p:extLst>
      <p:ext uri="{BB962C8B-B14F-4D97-AF65-F5344CB8AC3E}">
        <p14:creationId xmlns:p14="http://schemas.microsoft.com/office/powerpoint/2010/main" val="2426856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9" name="Picture 8">
            <a:extLst>
              <a:ext uri="{FF2B5EF4-FFF2-40B4-BE49-F238E27FC236}">
                <a16:creationId xmlns:a16="http://schemas.microsoft.com/office/drawing/2014/main" id="{D6F3C666-FD1E-D356-1364-368C05FC1ECC}"/>
              </a:ext>
            </a:extLst>
          </p:cNvPr>
          <p:cNvPicPr>
            <a:picLocks noChangeAspect="1"/>
          </p:cNvPicPr>
          <p:nvPr/>
        </p:nvPicPr>
        <p:blipFill>
          <a:blip r:embed="rId3"/>
          <a:stretch>
            <a:fillRect/>
          </a:stretch>
        </p:blipFill>
        <p:spPr>
          <a:xfrm>
            <a:off x="2549236" y="1159862"/>
            <a:ext cx="7516092" cy="4902203"/>
          </a:xfrm>
          <a:prstGeom prst="rect">
            <a:avLst/>
          </a:prstGeom>
        </p:spPr>
      </p:pic>
    </p:spTree>
    <p:extLst>
      <p:ext uri="{BB962C8B-B14F-4D97-AF65-F5344CB8AC3E}">
        <p14:creationId xmlns:p14="http://schemas.microsoft.com/office/powerpoint/2010/main" val="310865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1" name="Picture 10">
            <a:extLst>
              <a:ext uri="{FF2B5EF4-FFF2-40B4-BE49-F238E27FC236}">
                <a16:creationId xmlns:a16="http://schemas.microsoft.com/office/drawing/2014/main" id="{A2C36341-3F13-4419-A1B8-2B775DF4DB9F}"/>
              </a:ext>
            </a:extLst>
          </p:cNvPr>
          <p:cNvPicPr>
            <a:picLocks noChangeAspect="1"/>
          </p:cNvPicPr>
          <p:nvPr/>
        </p:nvPicPr>
        <p:blipFill>
          <a:blip r:embed="rId3"/>
          <a:stretch>
            <a:fillRect/>
          </a:stretch>
        </p:blipFill>
        <p:spPr>
          <a:xfrm>
            <a:off x="1498637" y="1796204"/>
            <a:ext cx="9360981" cy="4618451"/>
          </a:xfrm>
          <a:prstGeom prst="rect">
            <a:avLst/>
          </a:prstGeom>
        </p:spPr>
      </p:pic>
      <p:pic>
        <p:nvPicPr>
          <p:cNvPr id="3" name="Picture 2">
            <a:extLst>
              <a:ext uri="{FF2B5EF4-FFF2-40B4-BE49-F238E27FC236}">
                <a16:creationId xmlns:a16="http://schemas.microsoft.com/office/drawing/2014/main" id="{CCA1BA9B-1A40-ED8D-D94C-C11110E09B0D}"/>
              </a:ext>
            </a:extLst>
          </p:cNvPr>
          <p:cNvPicPr>
            <a:picLocks noChangeAspect="1"/>
          </p:cNvPicPr>
          <p:nvPr/>
        </p:nvPicPr>
        <p:blipFill rotWithShape="1">
          <a:blip r:embed="rId4"/>
          <a:srcRect b="86954"/>
          <a:stretch/>
        </p:blipFill>
        <p:spPr>
          <a:xfrm>
            <a:off x="1498637" y="1512505"/>
            <a:ext cx="7772400" cy="413277"/>
          </a:xfrm>
          <a:prstGeom prst="rect">
            <a:avLst/>
          </a:prstGeom>
        </p:spPr>
      </p:pic>
    </p:spTree>
    <p:extLst>
      <p:ext uri="{BB962C8B-B14F-4D97-AF65-F5344CB8AC3E}">
        <p14:creationId xmlns:p14="http://schemas.microsoft.com/office/powerpoint/2010/main" val="320491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6" name="Picture 5">
            <a:extLst>
              <a:ext uri="{FF2B5EF4-FFF2-40B4-BE49-F238E27FC236}">
                <a16:creationId xmlns:a16="http://schemas.microsoft.com/office/drawing/2014/main" id="{8F73E24D-C7DA-CB85-4EF8-36EDC606A64F}"/>
              </a:ext>
            </a:extLst>
          </p:cNvPr>
          <p:cNvPicPr>
            <a:picLocks noChangeAspect="1"/>
          </p:cNvPicPr>
          <p:nvPr/>
        </p:nvPicPr>
        <p:blipFill>
          <a:blip r:embed="rId3"/>
          <a:stretch>
            <a:fillRect/>
          </a:stretch>
        </p:blipFill>
        <p:spPr>
          <a:xfrm>
            <a:off x="1381991" y="1253823"/>
            <a:ext cx="9428018" cy="4690462"/>
          </a:xfrm>
          <a:prstGeom prst="rect">
            <a:avLst/>
          </a:prstGeom>
        </p:spPr>
      </p:pic>
    </p:spTree>
    <p:extLst>
      <p:ext uri="{BB962C8B-B14F-4D97-AF65-F5344CB8AC3E}">
        <p14:creationId xmlns:p14="http://schemas.microsoft.com/office/powerpoint/2010/main" val="394259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E2B9D510-AC03-50EF-3186-9D383B621919}"/>
              </a:ext>
            </a:extLst>
          </p:cNvPr>
          <p:cNvPicPr>
            <a:picLocks noChangeAspect="1"/>
          </p:cNvPicPr>
          <p:nvPr/>
        </p:nvPicPr>
        <p:blipFill>
          <a:blip r:embed="rId3"/>
          <a:stretch>
            <a:fillRect/>
          </a:stretch>
        </p:blipFill>
        <p:spPr>
          <a:xfrm>
            <a:off x="1108364" y="1251692"/>
            <a:ext cx="9483436" cy="5096991"/>
          </a:xfrm>
          <a:prstGeom prst="rect">
            <a:avLst/>
          </a:prstGeom>
        </p:spPr>
      </p:pic>
    </p:spTree>
    <p:extLst>
      <p:ext uri="{BB962C8B-B14F-4D97-AF65-F5344CB8AC3E}">
        <p14:creationId xmlns:p14="http://schemas.microsoft.com/office/powerpoint/2010/main" val="148607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4B2029D1-37C7-089D-29FA-F8970AB3F1B4}"/>
              </a:ext>
            </a:extLst>
          </p:cNvPr>
          <p:cNvPicPr>
            <a:picLocks noChangeAspect="1"/>
          </p:cNvPicPr>
          <p:nvPr/>
        </p:nvPicPr>
        <p:blipFill rotWithShape="1">
          <a:blip r:embed="rId3"/>
          <a:srcRect l="4131"/>
          <a:stretch/>
        </p:blipFill>
        <p:spPr>
          <a:xfrm>
            <a:off x="2389632" y="1299560"/>
            <a:ext cx="7730410" cy="5001663"/>
          </a:xfrm>
          <a:prstGeom prst="rect">
            <a:avLst/>
          </a:prstGeom>
        </p:spPr>
      </p:pic>
      <p:sp>
        <p:nvSpPr>
          <p:cNvPr id="4" name="TextBox 3">
            <a:extLst>
              <a:ext uri="{FF2B5EF4-FFF2-40B4-BE49-F238E27FC236}">
                <a16:creationId xmlns:a16="http://schemas.microsoft.com/office/drawing/2014/main" id="{3615D809-325C-61E7-02EF-34CB44A2DC5E}"/>
              </a:ext>
            </a:extLst>
          </p:cNvPr>
          <p:cNvSpPr txBox="1"/>
          <p:nvPr/>
        </p:nvSpPr>
        <p:spPr>
          <a:xfrm>
            <a:off x="7786254" y="5189108"/>
            <a:ext cx="1301959" cy="369332"/>
          </a:xfrm>
          <a:prstGeom prst="rect">
            <a:avLst/>
          </a:prstGeom>
          <a:noFill/>
        </p:spPr>
        <p:txBody>
          <a:bodyPr wrap="none" rtlCol="0">
            <a:spAutoFit/>
          </a:bodyPr>
          <a:lstStyle/>
          <a:p>
            <a:r>
              <a:rPr lang="en-TR" dirty="0"/>
              <a:t>NLP Models</a:t>
            </a:r>
          </a:p>
        </p:txBody>
      </p:sp>
      <p:sp>
        <p:nvSpPr>
          <p:cNvPr id="6" name="TextBox 5">
            <a:extLst>
              <a:ext uri="{FF2B5EF4-FFF2-40B4-BE49-F238E27FC236}">
                <a16:creationId xmlns:a16="http://schemas.microsoft.com/office/drawing/2014/main" id="{81DF672A-12B8-AFA1-35B6-7543E80257D8}"/>
              </a:ext>
            </a:extLst>
          </p:cNvPr>
          <p:cNvSpPr txBox="1"/>
          <p:nvPr/>
        </p:nvSpPr>
        <p:spPr>
          <a:xfrm>
            <a:off x="4253345" y="5595532"/>
            <a:ext cx="1025474" cy="369332"/>
          </a:xfrm>
          <a:prstGeom prst="rect">
            <a:avLst/>
          </a:prstGeom>
          <a:noFill/>
        </p:spPr>
        <p:txBody>
          <a:bodyPr wrap="none" rtlCol="0">
            <a:spAutoFit/>
          </a:bodyPr>
          <a:lstStyle/>
          <a:p>
            <a:r>
              <a:rPr lang="en-TR" dirty="0"/>
              <a:t>Software</a:t>
            </a:r>
          </a:p>
        </p:txBody>
      </p:sp>
    </p:spTree>
    <p:extLst>
      <p:ext uri="{BB962C8B-B14F-4D97-AF65-F5344CB8AC3E}">
        <p14:creationId xmlns:p14="http://schemas.microsoft.com/office/powerpoint/2010/main" val="130561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Know</a:t>
            </a:r>
            <a:r>
              <a:rPr lang="tr-TR" sz="2400" b="1" dirty="0">
                <a:solidFill>
                  <a:srgbClr val="7030A0"/>
                </a:solidFill>
                <a:cs typeface="Arial"/>
              </a:rPr>
              <a:t> a model </a:t>
            </a:r>
            <a:r>
              <a:rPr lang="tr-TR" sz="2400" b="1" dirty="0" err="1">
                <a:solidFill>
                  <a:srgbClr val="7030A0"/>
                </a:solidFill>
                <a:cs typeface="Arial"/>
              </a:rPr>
              <a:t>fails</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9931E52-9B23-9A4A-D26A-CF30026841F6}"/>
              </a:ext>
            </a:extLst>
          </p:cNvPr>
          <p:cNvPicPr>
            <a:picLocks noChangeAspect="1"/>
          </p:cNvPicPr>
          <p:nvPr/>
        </p:nvPicPr>
        <p:blipFill>
          <a:blip r:embed="rId3"/>
          <a:stretch>
            <a:fillRect/>
          </a:stretch>
        </p:blipFill>
        <p:spPr>
          <a:xfrm>
            <a:off x="1652016" y="2026920"/>
            <a:ext cx="8275320" cy="3770735"/>
          </a:xfrm>
          <a:prstGeom prst="rect">
            <a:avLst/>
          </a:prstGeom>
        </p:spPr>
      </p:pic>
      <p:sp>
        <p:nvSpPr>
          <p:cNvPr id="4" name="Rectangle 3">
            <a:extLst>
              <a:ext uri="{FF2B5EF4-FFF2-40B4-BE49-F238E27FC236}">
                <a16:creationId xmlns:a16="http://schemas.microsoft.com/office/drawing/2014/main" id="{2F1513FA-B82C-EDE0-1275-C7455EB0BA2E}"/>
              </a:ext>
            </a:extLst>
          </p:cNvPr>
          <p:cNvSpPr/>
          <p:nvPr/>
        </p:nvSpPr>
        <p:spPr>
          <a:xfrm>
            <a:off x="8406384" y="1645920"/>
            <a:ext cx="2133600" cy="7315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88739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Track</a:t>
            </a:r>
            <a:r>
              <a:rPr lang="tr-TR" sz="2400" b="1" dirty="0">
                <a:solidFill>
                  <a:srgbClr val="7030A0"/>
                </a:solidFill>
                <a:cs typeface="Arial"/>
              </a:rPr>
              <a:t> model </a:t>
            </a:r>
            <a:r>
              <a:rPr lang="tr-TR" sz="2400" b="1" dirty="0" err="1">
                <a:solidFill>
                  <a:srgbClr val="7030A0"/>
                </a:solidFill>
                <a:cs typeface="Arial"/>
              </a:rPr>
              <a:t>performance</a:t>
            </a:r>
            <a:r>
              <a:rPr lang="tr-TR" sz="2400" b="1" dirty="0">
                <a:solidFill>
                  <a:srgbClr val="7030A0"/>
                </a:solidFill>
                <a:cs typeface="Arial"/>
              </a:rPr>
              <a:t> </a:t>
            </a:r>
            <a:r>
              <a:rPr lang="tr-TR" sz="2400" b="1" dirty="0" err="1">
                <a:solidFill>
                  <a:srgbClr val="7030A0"/>
                </a:solidFill>
                <a:cs typeface="Arial"/>
              </a:rPr>
              <a:t>over</a:t>
            </a:r>
            <a:r>
              <a:rPr lang="tr-TR" sz="2400" b="1" dirty="0">
                <a:solidFill>
                  <a:srgbClr val="7030A0"/>
                </a:solidFill>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57EE027D-4935-C454-B806-A2CD1CC70ECD}"/>
              </a:ext>
            </a:extLst>
          </p:cNvPr>
          <p:cNvPicPr>
            <a:picLocks noChangeAspect="1"/>
          </p:cNvPicPr>
          <p:nvPr/>
        </p:nvPicPr>
        <p:blipFill>
          <a:blip r:embed="rId3"/>
          <a:stretch>
            <a:fillRect/>
          </a:stretch>
        </p:blipFill>
        <p:spPr>
          <a:xfrm>
            <a:off x="1865376" y="1088345"/>
            <a:ext cx="7985760" cy="4038461"/>
          </a:xfrm>
          <a:prstGeom prst="rect">
            <a:avLst/>
          </a:prstGeom>
        </p:spPr>
      </p:pic>
      <p:pic>
        <p:nvPicPr>
          <p:cNvPr id="4" name="Picture 3">
            <a:extLst>
              <a:ext uri="{FF2B5EF4-FFF2-40B4-BE49-F238E27FC236}">
                <a16:creationId xmlns:a16="http://schemas.microsoft.com/office/drawing/2014/main" id="{C81F2129-09E2-484A-D06E-01099857245A}"/>
              </a:ext>
            </a:extLst>
          </p:cNvPr>
          <p:cNvPicPr>
            <a:picLocks noChangeAspect="1"/>
          </p:cNvPicPr>
          <p:nvPr/>
        </p:nvPicPr>
        <p:blipFill>
          <a:blip r:embed="rId4"/>
          <a:stretch>
            <a:fillRect/>
          </a:stretch>
        </p:blipFill>
        <p:spPr>
          <a:xfrm>
            <a:off x="2209800" y="5275101"/>
            <a:ext cx="7772400" cy="1375253"/>
          </a:xfrm>
          <a:prstGeom prst="rect">
            <a:avLst/>
          </a:prstGeom>
        </p:spPr>
      </p:pic>
    </p:spTree>
    <p:extLst>
      <p:ext uri="{BB962C8B-B14F-4D97-AF65-F5344CB8AC3E}">
        <p14:creationId xmlns:p14="http://schemas.microsoft.com/office/powerpoint/2010/main" val="93817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924D8360-C8D7-8B2F-1D7E-31431E29417A}"/>
              </a:ext>
            </a:extLst>
          </p:cNvPr>
          <p:cNvPicPr>
            <a:picLocks noChangeAspect="1"/>
          </p:cNvPicPr>
          <p:nvPr/>
        </p:nvPicPr>
        <p:blipFill>
          <a:blip r:embed="rId3"/>
          <a:stretch>
            <a:fillRect/>
          </a:stretch>
        </p:blipFill>
        <p:spPr>
          <a:xfrm>
            <a:off x="1943364" y="1332702"/>
            <a:ext cx="7772400" cy="4400345"/>
          </a:xfrm>
          <a:prstGeom prst="rect">
            <a:avLst/>
          </a:prstGeom>
        </p:spPr>
      </p:pic>
    </p:spTree>
    <p:extLst>
      <p:ext uri="{BB962C8B-B14F-4D97-AF65-F5344CB8AC3E}">
        <p14:creationId xmlns:p14="http://schemas.microsoft.com/office/powerpoint/2010/main" val="231582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Compare</a:t>
            </a:r>
            <a:r>
              <a:rPr lang="tr-TR" sz="2400" b="1" dirty="0">
                <a:solidFill>
                  <a:srgbClr val="7030A0"/>
                </a:solidFill>
                <a:cs typeface="Arial"/>
              </a:rPr>
              <a:t> Training &amp;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84D78764-D834-1E27-4343-4251E9AEF0FF}"/>
              </a:ext>
            </a:extLst>
          </p:cNvPr>
          <p:cNvPicPr>
            <a:picLocks noChangeAspect="1"/>
          </p:cNvPicPr>
          <p:nvPr/>
        </p:nvPicPr>
        <p:blipFill>
          <a:blip r:embed="rId3"/>
          <a:stretch>
            <a:fillRect/>
          </a:stretch>
        </p:blipFill>
        <p:spPr>
          <a:xfrm>
            <a:off x="1864662" y="1274001"/>
            <a:ext cx="8462675" cy="4835814"/>
          </a:xfrm>
          <a:prstGeom prst="rect">
            <a:avLst/>
          </a:prstGeom>
        </p:spPr>
      </p:pic>
    </p:spTree>
    <p:extLst>
      <p:ext uri="{BB962C8B-B14F-4D97-AF65-F5344CB8AC3E}">
        <p14:creationId xmlns:p14="http://schemas.microsoft.com/office/powerpoint/2010/main" val="140111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What</a:t>
            </a:r>
            <a:r>
              <a:rPr lang="tr-TR" sz="2400" b="1" dirty="0">
                <a:solidFill>
                  <a:srgbClr val="7030A0"/>
                </a:solidFill>
                <a:cs typeface="Arial"/>
              </a:rPr>
              <a:t> </a:t>
            </a:r>
            <a:r>
              <a:rPr lang="tr-TR" sz="2400" b="1" dirty="0" err="1">
                <a:solidFill>
                  <a:srgbClr val="7030A0"/>
                </a:solidFill>
                <a:cs typeface="Arial"/>
              </a:rPr>
              <a:t>if</a:t>
            </a:r>
            <a:r>
              <a:rPr lang="tr-TR" sz="2400" b="1" dirty="0">
                <a:solidFill>
                  <a:srgbClr val="7030A0"/>
                </a:solidFill>
                <a:cs typeface="Arial"/>
              </a:rPr>
              <a:t> </a:t>
            </a:r>
            <a:r>
              <a:rPr lang="tr-TR" sz="2400" b="1" dirty="0" err="1">
                <a:solidFill>
                  <a:srgbClr val="7030A0"/>
                </a:solidFill>
                <a:cs typeface="Arial"/>
              </a:rPr>
              <a:t>we</a:t>
            </a:r>
            <a:r>
              <a:rPr lang="tr-TR" sz="2400" b="1" dirty="0">
                <a:solidFill>
                  <a:srgbClr val="7030A0"/>
                </a:solidFill>
                <a:cs typeface="Arial"/>
              </a:rPr>
              <a:t> </a:t>
            </a:r>
            <a:r>
              <a:rPr lang="tr-TR" sz="2400" b="1" dirty="0" err="1">
                <a:solidFill>
                  <a:srgbClr val="7030A0"/>
                </a:solidFill>
                <a:cs typeface="Arial"/>
              </a:rPr>
              <a:t>can’t</a:t>
            </a:r>
            <a:r>
              <a:rPr lang="tr-TR" sz="2400" b="1" dirty="0">
                <a:solidFill>
                  <a:srgbClr val="7030A0"/>
                </a:solidFill>
                <a:cs typeface="Arial"/>
              </a:rPr>
              <a:t> </a:t>
            </a:r>
            <a:r>
              <a:rPr lang="tr-TR" sz="2400" b="1" dirty="0" err="1">
                <a:solidFill>
                  <a:srgbClr val="7030A0"/>
                </a:solidFill>
                <a:cs typeface="Arial"/>
              </a:rPr>
              <a:t>get</a:t>
            </a:r>
            <a:r>
              <a:rPr lang="tr-TR" sz="2400" b="1" dirty="0">
                <a:solidFill>
                  <a:srgbClr val="7030A0"/>
                </a:solidFill>
                <a:cs typeface="Arial"/>
              </a:rPr>
              <a:t> </a:t>
            </a:r>
            <a:r>
              <a:rPr lang="tr-TR" sz="2400" b="1" dirty="0" err="1">
                <a:solidFill>
                  <a:srgbClr val="7030A0"/>
                </a:solidFill>
                <a:cs typeface="Arial"/>
              </a:rPr>
              <a:t>feedback</a:t>
            </a:r>
            <a:r>
              <a:rPr lang="tr-TR" sz="2400" b="1" dirty="0">
                <a:solidFill>
                  <a:srgbClr val="7030A0"/>
                </a:solidFill>
                <a:cs typeface="Arial"/>
              </a:rPr>
              <a:t> </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1466FA3-2ECE-52FA-3B55-AF59D20501CB}"/>
              </a:ext>
            </a:extLst>
          </p:cNvPr>
          <p:cNvPicPr>
            <a:picLocks noChangeAspect="1"/>
          </p:cNvPicPr>
          <p:nvPr/>
        </p:nvPicPr>
        <p:blipFill>
          <a:blip r:embed="rId3"/>
          <a:stretch>
            <a:fillRect/>
          </a:stretch>
        </p:blipFill>
        <p:spPr>
          <a:xfrm>
            <a:off x="1953768" y="992373"/>
            <a:ext cx="8655244" cy="4945853"/>
          </a:xfrm>
          <a:prstGeom prst="rect">
            <a:avLst/>
          </a:prstGeom>
        </p:spPr>
      </p:pic>
    </p:spTree>
    <p:extLst>
      <p:ext uri="{BB962C8B-B14F-4D97-AF65-F5344CB8AC3E}">
        <p14:creationId xmlns:p14="http://schemas.microsoft.com/office/powerpoint/2010/main" val="236933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What</a:t>
            </a:r>
            <a:r>
              <a:rPr lang="tr-TR" sz="2400" b="1" dirty="0">
                <a:solidFill>
                  <a:srgbClr val="7030A0"/>
                </a:solidFill>
                <a:cs typeface="Arial"/>
              </a:rPr>
              <a:t> </a:t>
            </a:r>
            <a:r>
              <a:rPr lang="tr-TR" sz="2400" b="1" dirty="0" err="1">
                <a:solidFill>
                  <a:srgbClr val="7030A0"/>
                </a:solidFill>
                <a:cs typeface="Arial"/>
              </a:rPr>
              <a:t>if</a:t>
            </a:r>
            <a:r>
              <a:rPr lang="tr-TR" sz="2400" b="1" dirty="0">
                <a:solidFill>
                  <a:srgbClr val="7030A0"/>
                </a:solidFill>
                <a:cs typeface="Arial"/>
              </a:rPr>
              <a:t> </a:t>
            </a:r>
            <a:r>
              <a:rPr lang="tr-TR" sz="2400" b="1" dirty="0" err="1">
                <a:solidFill>
                  <a:srgbClr val="7030A0"/>
                </a:solidFill>
                <a:cs typeface="Arial"/>
              </a:rPr>
              <a:t>we</a:t>
            </a:r>
            <a:r>
              <a:rPr lang="tr-TR" sz="2400" b="1" dirty="0">
                <a:solidFill>
                  <a:srgbClr val="7030A0"/>
                </a:solidFill>
                <a:cs typeface="Arial"/>
              </a:rPr>
              <a:t> </a:t>
            </a:r>
            <a:r>
              <a:rPr lang="tr-TR" sz="2400" b="1" dirty="0" err="1">
                <a:solidFill>
                  <a:srgbClr val="7030A0"/>
                </a:solidFill>
                <a:cs typeface="Arial"/>
              </a:rPr>
              <a:t>can’t</a:t>
            </a:r>
            <a:r>
              <a:rPr lang="tr-TR" sz="2400" b="1" dirty="0">
                <a:solidFill>
                  <a:srgbClr val="7030A0"/>
                </a:solidFill>
                <a:cs typeface="Arial"/>
              </a:rPr>
              <a:t> </a:t>
            </a:r>
            <a:r>
              <a:rPr lang="tr-TR" sz="2400" b="1" dirty="0" err="1">
                <a:solidFill>
                  <a:srgbClr val="7030A0"/>
                </a:solidFill>
                <a:cs typeface="Arial"/>
              </a:rPr>
              <a:t>get</a:t>
            </a:r>
            <a:r>
              <a:rPr lang="tr-TR" sz="2400" b="1" dirty="0">
                <a:solidFill>
                  <a:srgbClr val="7030A0"/>
                </a:solidFill>
                <a:cs typeface="Arial"/>
              </a:rPr>
              <a:t> </a:t>
            </a:r>
            <a:r>
              <a:rPr lang="tr-TR" sz="2400" b="1" dirty="0" err="1">
                <a:solidFill>
                  <a:srgbClr val="7030A0"/>
                </a:solidFill>
                <a:cs typeface="Arial"/>
              </a:rPr>
              <a:t>feedback</a:t>
            </a:r>
            <a:r>
              <a:rPr lang="tr-TR" sz="2400" b="1" dirty="0">
                <a:solidFill>
                  <a:srgbClr val="7030A0"/>
                </a:solidFill>
                <a:cs typeface="Arial"/>
              </a:rPr>
              <a:t> </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90B1259E-FC62-EC62-460A-DD4A1AA3E417}"/>
              </a:ext>
            </a:extLst>
          </p:cNvPr>
          <p:cNvPicPr>
            <a:picLocks noChangeAspect="1"/>
          </p:cNvPicPr>
          <p:nvPr/>
        </p:nvPicPr>
        <p:blipFill>
          <a:blip r:embed="rId3"/>
          <a:stretch>
            <a:fillRect/>
          </a:stretch>
        </p:blipFill>
        <p:spPr>
          <a:xfrm>
            <a:off x="101823" y="948425"/>
            <a:ext cx="6784588" cy="3876907"/>
          </a:xfrm>
          <a:prstGeom prst="rect">
            <a:avLst/>
          </a:prstGeom>
        </p:spPr>
      </p:pic>
      <p:pic>
        <p:nvPicPr>
          <p:cNvPr id="4" name="Picture 3">
            <a:extLst>
              <a:ext uri="{FF2B5EF4-FFF2-40B4-BE49-F238E27FC236}">
                <a16:creationId xmlns:a16="http://schemas.microsoft.com/office/drawing/2014/main" id="{51DBD213-8CD9-29F0-B668-F78BFA0E15C5}"/>
              </a:ext>
            </a:extLst>
          </p:cNvPr>
          <p:cNvPicPr>
            <a:picLocks noChangeAspect="1"/>
          </p:cNvPicPr>
          <p:nvPr/>
        </p:nvPicPr>
        <p:blipFill>
          <a:blip r:embed="rId4"/>
          <a:stretch>
            <a:fillRect/>
          </a:stretch>
        </p:blipFill>
        <p:spPr>
          <a:xfrm>
            <a:off x="5753385" y="3505759"/>
            <a:ext cx="6336792" cy="3271553"/>
          </a:xfrm>
          <a:prstGeom prst="rect">
            <a:avLst/>
          </a:prstGeom>
        </p:spPr>
      </p:pic>
    </p:spTree>
    <p:extLst>
      <p:ext uri="{BB962C8B-B14F-4D97-AF65-F5344CB8AC3E}">
        <p14:creationId xmlns:p14="http://schemas.microsoft.com/office/powerpoint/2010/main" val="3634899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Remediate</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261BCE6-FD27-8AF5-1F2C-E44E780B7A8A}"/>
              </a:ext>
            </a:extLst>
          </p:cNvPr>
          <p:cNvPicPr>
            <a:picLocks noChangeAspect="1"/>
          </p:cNvPicPr>
          <p:nvPr/>
        </p:nvPicPr>
        <p:blipFill rotWithShape="1">
          <a:blip r:embed="rId3"/>
          <a:srcRect t="13081"/>
          <a:stretch/>
        </p:blipFill>
        <p:spPr>
          <a:xfrm>
            <a:off x="1551709" y="1814944"/>
            <a:ext cx="8430491" cy="3977351"/>
          </a:xfrm>
          <a:prstGeom prst="rect">
            <a:avLst/>
          </a:prstGeom>
        </p:spPr>
      </p:pic>
    </p:spTree>
    <p:extLst>
      <p:ext uri="{BB962C8B-B14F-4D97-AF65-F5344CB8AC3E}">
        <p14:creationId xmlns:p14="http://schemas.microsoft.com/office/powerpoint/2010/main" val="2616316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EBAF2301-B2CB-74B3-D4B5-36C5D8603E4F}"/>
              </a:ext>
            </a:extLst>
          </p:cNvPr>
          <p:cNvPicPr>
            <a:picLocks noChangeAspect="1"/>
          </p:cNvPicPr>
          <p:nvPr/>
        </p:nvPicPr>
        <p:blipFill>
          <a:blip r:embed="rId3"/>
          <a:stretch>
            <a:fillRect/>
          </a:stretch>
        </p:blipFill>
        <p:spPr>
          <a:xfrm>
            <a:off x="1011382" y="829923"/>
            <a:ext cx="10065327" cy="4985716"/>
          </a:xfrm>
          <a:prstGeom prst="rect">
            <a:avLst/>
          </a:prstGeom>
        </p:spPr>
      </p:pic>
      <p:sp>
        <p:nvSpPr>
          <p:cNvPr id="4" name="Rectangle 3">
            <a:extLst>
              <a:ext uri="{FF2B5EF4-FFF2-40B4-BE49-F238E27FC236}">
                <a16:creationId xmlns:a16="http://schemas.microsoft.com/office/drawing/2014/main" id="{CF3901A6-BC4A-C178-9A4E-7DB8809B7994}"/>
              </a:ext>
            </a:extLst>
          </p:cNvPr>
          <p:cNvSpPr/>
          <p:nvPr/>
        </p:nvSpPr>
        <p:spPr>
          <a:xfrm>
            <a:off x="9223802" y="829922"/>
            <a:ext cx="2133600" cy="90189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1657642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Summary</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err="1">
                <a:solidFill>
                  <a:srgbClr val="0F0F0F"/>
                </a:solidFill>
                <a:effectLst/>
                <a:latin typeface="Roboto" panose="02000000000000000000" pitchFamily="2" charset="0"/>
              </a:rPr>
              <a:t>Meeta</a:t>
            </a:r>
            <a:r>
              <a:rPr lang="en-US" sz="1050" b="0" i="0" dirty="0">
                <a:solidFill>
                  <a:srgbClr val="0F0F0F"/>
                </a:solidFill>
                <a:effectLst/>
                <a:latin typeface="Roboto" panose="02000000000000000000" pitchFamily="2" charset="0"/>
              </a:rPr>
              <a:t> Dash, VP Product</a:t>
            </a:r>
            <a:endParaRPr lang="en-TR" sz="1050" dirty="0"/>
          </a:p>
        </p:txBody>
      </p:sp>
      <p:pic>
        <p:nvPicPr>
          <p:cNvPr id="3" name="Picture 2">
            <a:extLst>
              <a:ext uri="{FF2B5EF4-FFF2-40B4-BE49-F238E27FC236}">
                <a16:creationId xmlns:a16="http://schemas.microsoft.com/office/drawing/2014/main" id="{B521CD51-0290-BC3C-FF27-497E7FCB5D01}"/>
              </a:ext>
            </a:extLst>
          </p:cNvPr>
          <p:cNvPicPr>
            <a:picLocks noChangeAspect="1"/>
          </p:cNvPicPr>
          <p:nvPr/>
        </p:nvPicPr>
        <p:blipFill>
          <a:blip r:embed="rId3"/>
          <a:stretch>
            <a:fillRect/>
          </a:stretch>
        </p:blipFill>
        <p:spPr>
          <a:xfrm>
            <a:off x="1291550" y="1607127"/>
            <a:ext cx="9868286" cy="4308169"/>
          </a:xfrm>
          <a:prstGeom prst="rect">
            <a:avLst/>
          </a:prstGeom>
        </p:spPr>
      </p:pic>
      <p:sp>
        <p:nvSpPr>
          <p:cNvPr id="4" name="Rectangle 3">
            <a:extLst>
              <a:ext uri="{FF2B5EF4-FFF2-40B4-BE49-F238E27FC236}">
                <a16:creationId xmlns:a16="http://schemas.microsoft.com/office/drawing/2014/main" id="{2FF8760A-0422-2150-A10D-14D97131B6B5}"/>
              </a:ext>
            </a:extLst>
          </p:cNvPr>
          <p:cNvSpPr/>
          <p:nvPr/>
        </p:nvSpPr>
        <p:spPr>
          <a:xfrm>
            <a:off x="9223802" y="999027"/>
            <a:ext cx="2133600" cy="90189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328749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1AAE29FB-6F16-01B8-FB83-78A6A0DB9D0B}"/>
              </a:ext>
            </a:extLst>
          </p:cNvPr>
          <p:cNvSpPr txBox="1"/>
          <p:nvPr/>
        </p:nvSpPr>
        <p:spPr>
          <a:xfrm>
            <a:off x="1013258" y="3244334"/>
            <a:ext cx="10331739" cy="369332"/>
          </a:xfrm>
          <a:prstGeom prst="rect">
            <a:avLst/>
          </a:prstGeom>
          <a:noFill/>
        </p:spPr>
        <p:txBody>
          <a:bodyPr wrap="none" rtlCol="0">
            <a:spAutoFit/>
          </a:bodyPr>
          <a:lstStyle/>
          <a:p>
            <a:r>
              <a:rPr lang="en-US" dirty="0">
                <a:hlinkClick r:id="rId3"/>
              </a:rPr>
              <a:t>https://colab.research.google.com/drive/15ON-Ub_1QUYkDbdLpyt-XyEx34MD28E1#scrollTo=OQYdNSdr__8j</a:t>
            </a:r>
            <a:r>
              <a:rPr lang="en-US" dirty="0"/>
              <a:t> </a:t>
            </a:r>
            <a:endParaRPr lang="en-TR" dirty="0"/>
          </a:p>
        </p:txBody>
      </p:sp>
      <p:sp>
        <p:nvSpPr>
          <p:cNvPr id="4" name="TextBox 3">
            <a:extLst>
              <a:ext uri="{FF2B5EF4-FFF2-40B4-BE49-F238E27FC236}">
                <a16:creationId xmlns:a16="http://schemas.microsoft.com/office/drawing/2014/main" id="{38AF8AA5-64F4-2F33-90ED-F46328D420AD}"/>
              </a:ext>
            </a:extLst>
          </p:cNvPr>
          <p:cNvSpPr txBox="1"/>
          <p:nvPr/>
        </p:nvSpPr>
        <p:spPr>
          <a:xfrm>
            <a:off x="3663917" y="4124098"/>
            <a:ext cx="4411079" cy="369332"/>
          </a:xfrm>
          <a:prstGeom prst="rect">
            <a:avLst/>
          </a:prstGeom>
          <a:noFill/>
        </p:spPr>
        <p:txBody>
          <a:bodyPr wrap="none" rtlCol="0">
            <a:spAutoFit/>
          </a:bodyPr>
          <a:lstStyle/>
          <a:p>
            <a:r>
              <a:rPr lang="en-US" dirty="0">
                <a:hlinkClick r:id="rId4"/>
              </a:rPr>
              <a:t>http://192.168.19.65:5000/#/experiments/8</a:t>
            </a:r>
            <a:r>
              <a:rPr lang="en-US" dirty="0"/>
              <a:t> </a:t>
            </a:r>
            <a:endParaRPr lang="en-TR" dirty="0"/>
          </a:p>
        </p:txBody>
      </p:sp>
    </p:spTree>
    <p:extLst>
      <p:ext uri="{BB962C8B-B14F-4D97-AF65-F5344CB8AC3E}">
        <p14:creationId xmlns:p14="http://schemas.microsoft.com/office/powerpoint/2010/main" val="643687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Explanation</a:t>
            </a:r>
            <a:r>
              <a:rPr lang="tr-TR" sz="2400" b="1" dirty="0">
                <a:solidFill>
                  <a:srgbClr val="8316B5"/>
                </a:solidFill>
                <a:ea typeface="Arial" charset="0"/>
                <a:cs typeface="Arial"/>
              </a:rPr>
              <a:t> </a:t>
            </a:r>
            <a:r>
              <a:rPr lang="tr-TR" sz="2400" b="1" dirty="0" err="1">
                <a:solidFill>
                  <a:srgbClr val="8316B5"/>
                </a:solidFill>
                <a:ea typeface="Arial" charset="0"/>
                <a:cs typeface="Arial"/>
              </a:rPr>
              <a:t>vs</a:t>
            </a:r>
            <a:r>
              <a:rPr lang="tr-TR" sz="2400" b="1" dirty="0">
                <a:solidFill>
                  <a:srgbClr val="8316B5"/>
                </a:solidFill>
                <a:ea typeface="Arial" charset="0"/>
                <a:cs typeface="Arial"/>
              </a:rPr>
              <a:t> </a:t>
            </a:r>
            <a:r>
              <a:rPr lang="tr-TR" sz="2400" b="1" dirty="0" err="1">
                <a:solidFill>
                  <a:srgbClr val="8316B5"/>
                </a:solidFill>
                <a:ea typeface="Arial" charset="0"/>
                <a:cs typeface="Arial"/>
              </a:rPr>
              <a:t>Interpretation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B4B5159C-56DB-44A5-86EE-64851E11A918}"/>
              </a:ext>
            </a:extLst>
          </p:cNvPr>
          <p:cNvSpPr txBox="1"/>
          <p:nvPr/>
        </p:nvSpPr>
        <p:spPr>
          <a:xfrm>
            <a:off x="4973256" y="1172332"/>
            <a:ext cx="6096000" cy="369332"/>
          </a:xfrm>
          <a:prstGeom prst="rect">
            <a:avLst/>
          </a:prstGeom>
          <a:noFill/>
        </p:spPr>
        <p:txBody>
          <a:bodyPr wrap="square">
            <a:spAutoFit/>
          </a:bodyPr>
          <a:lstStyle/>
          <a:p>
            <a:r>
              <a:rPr lang="en-US" b="1" i="1" dirty="0">
                <a:solidFill>
                  <a:srgbClr val="000000"/>
                </a:solidFill>
                <a:effectLst/>
                <a:latin typeface="Raleway" panose="020F0502020204030204" pitchFamily="34" charset="0"/>
              </a:rPr>
              <a:t>Why should I trust you?</a:t>
            </a:r>
            <a:endParaRPr lang="en-TR" dirty="0"/>
          </a:p>
        </p:txBody>
      </p:sp>
      <p:sp>
        <p:nvSpPr>
          <p:cNvPr id="7" name="TextBox 6">
            <a:extLst>
              <a:ext uri="{FF2B5EF4-FFF2-40B4-BE49-F238E27FC236}">
                <a16:creationId xmlns:a16="http://schemas.microsoft.com/office/drawing/2014/main" id="{6B150F26-4ACE-9BF4-9287-46F09556B2BA}"/>
              </a:ext>
            </a:extLst>
          </p:cNvPr>
          <p:cNvSpPr txBox="1"/>
          <p:nvPr/>
        </p:nvSpPr>
        <p:spPr>
          <a:xfrm>
            <a:off x="540327" y="1582341"/>
            <a:ext cx="10812425" cy="3970318"/>
          </a:xfrm>
          <a:prstGeom prst="rect">
            <a:avLst/>
          </a:prstGeom>
          <a:noFill/>
        </p:spPr>
        <p:txBody>
          <a:bodyPr wrap="square">
            <a:spAutoFit/>
          </a:bodyPr>
          <a:lstStyle/>
          <a:p>
            <a:pPr algn="l"/>
            <a:r>
              <a:rPr lang="en-US" b="0" i="0" dirty="0">
                <a:solidFill>
                  <a:srgbClr val="000000"/>
                </a:solidFill>
                <a:effectLst/>
              </a:rPr>
              <a:t>Model explanation and model interpretation are distinct concepts. The weights of a linear or logistic regression can be interpreted, whereas the weights of a complex neural network are not easily interpretable.</a:t>
            </a:r>
          </a:p>
          <a:p>
            <a:pPr algn="l"/>
            <a:endParaRPr lang="en-US" b="0" i="0" dirty="0">
              <a:solidFill>
                <a:srgbClr val="000000"/>
              </a:solidFill>
              <a:effectLst/>
            </a:endParaRPr>
          </a:p>
          <a:p>
            <a:pPr algn="l"/>
            <a:r>
              <a:rPr lang="en-US" b="0" i="0" dirty="0">
                <a:solidFill>
                  <a:srgbClr val="000000"/>
                </a:solidFill>
                <a:effectLst/>
              </a:rPr>
              <a:t>When we refer to explanation, we are talking about presenting textual or visual evidence that offers a qualitative understanding of how the components of an instance (such as words in text or patches in images) relate to the model's prediction.</a:t>
            </a:r>
          </a:p>
          <a:p>
            <a:pPr algn="l"/>
            <a:endParaRPr lang="en-US" b="0" i="0" dirty="0">
              <a:solidFill>
                <a:srgbClr val="000000"/>
              </a:solidFill>
              <a:effectLst/>
            </a:endParaRPr>
          </a:p>
          <a:p>
            <a:pPr algn="l"/>
            <a:r>
              <a:rPr lang="en-US" b="0" i="0" dirty="0">
                <a:solidFill>
                  <a:srgbClr val="000000"/>
                </a:solidFill>
                <a:effectLst/>
              </a:rPr>
              <a:t>For instance, if we are predicting the sentiment of a sentence like </a:t>
            </a:r>
          </a:p>
          <a:p>
            <a:pPr algn="l"/>
            <a:endParaRPr lang="en-US" dirty="0">
              <a:solidFill>
                <a:srgbClr val="000000"/>
              </a:solidFill>
            </a:endParaRPr>
          </a:p>
          <a:p>
            <a:pPr algn="l"/>
            <a:r>
              <a:rPr lang="en-US" b="0" i="0" dirty="0">
                <a:solidFill>
                  <a:srgbClr val="000000"/>
                </a:solidFill>
                <a:effectLst/>
              </a:rPr>
              <a:t>		"Amazing place to visit. Enjoyed the rides." </a:t>
            </a:r>
          </a:p>
          <a:p>
            <a:pPr algn="l"/>
            <a:endParaRPr lang="en-US" dirty="0">
              <a:solidFill>
                <a:srgbClr val="000000"/>
              </a:solidFill>
            </a:endParaRPr>
          </a:p>
          <a:p>
            <a:pPr algn="l"/>
            <a:r>
              <a:rPr lang="en-US" b="0" i="0" dirty="0">
                <a:solidFill>
                  <a:srgbClr val="000000"/>
                </a:solidFill>
                <a:effectLst/>
              </a:rPr>
              <a:t>as positive, </a:t>
            </a:r>
          </a:p>
          <a:p>
            <a:pPr algn="l"/>
            <a:endParaRPr lang="en-US" dirty="0">
              <a:solidFill>
                <a:srgbClr val="000000"/>
              </a:solidFill>
            </a:endParaRPr>
          </a:p>
          <a:p>
            <a:pPr algn="l"/>
            <a:r>
              <a:rPr lang="en-US" b="0" i="0" dirty="0">
                <a:solidFill>
                  <a:srgbClr val="000000"/>
                </a:solidFill>
                <a:effectLst/>
              </a:rPr>
              <a:t>		the model should emphasize the words "Amazing" and "Enjoyed."</a:t>
            </a:r>
          </a:p>
        </p:txBody>
      </p:sp>
    </p:spTree>
    <p:extLst>
      <p:ext uri="{BB962C8B-B14F-4D97-AF65-F5344CB8AC3E}">
        <p14:creationId xmlns:p14="http://schemas.microsoft.com/office/powerpoint/2010/main" val="298110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LIME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F15E642D-8C9C-0205-7C2D-7865C88AA252}"/>
              </a:ext>
            </a:extLst>
          </p:cNvPr>
          <p:cNvSpPr txBox="1"/>
          <p:nvPr/>
        </p:nvSpPr>
        <p:spPr>
          <a:xfrm>
            <a:off x="623455" y="612845"/>
            <a:ext cx="11568545" cy="4801314"/>
          </a:xfrm>
          <a:prstGeom prst="rect">
            <a:avLst/>
          </a:prstGeom>
          <a:noFill/>
        </p:spPr>
        <p:txBody>
          <a:bodyPr wrap="square">
            <a:spAutoFit/>
          </a:bodyPr>
          <a:lstStyle/>
          <a:p>
            <a:pPr marL="285750" indent="-285750">
              <a:buFont typeface="Arial" panose="020B0604020202020204" pitchFamily="34" charset="0"/>
              <a:buChar char="•"/>
            </a:pPr>
            <a:r>
              <a:rPr lang="en-US" b="1" dirty="0"/>
              <a:t>Data Sampling: </a:t>
            </a:r>
            <a:r>
              <a:rPr lang="en-US" dirty="0"/>
              <a:t>LIME starts by creating perturbed versions of the input text by randomly adding or removing words. These perturbed samples are then fed into the NLP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Prediction Explanation: </a:t>
            </a:r>
            <a:r>
              <a:rPr lang="en-US" dirty="0"/>
              <a:t>LIME uses the predictions made by the NLP model on the perturbed samples to learn a simpler, interpretable model, such as a linear or decision tree model. The interpretable model is trained to approximate the behavior of the NLP model in the local region around the instance of interest.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Feature Importance: </a:t>
            </a:r>
            <a:r>
              <a:rPr lang="en-US" dirty="0"/>
              <a:t>LIME calculates the importance of each feature (i.e., word or token) based on the learned interpretable model. The importance is typically represented as a weight or score assigned to each feature, indicating its contribution to the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Explanation Visualization: </a:t>
            </a:r>
            <a:r>
              <a:rPr lang="en-US" dirty="0"/>
              <a:t>The feature importance scores obtained from LIME can be visualized to provide a human-readable explanation. For example, the most important words or tokens can be highlighted or displayed along with their respective weights, indicating their impact on the model's prediction.</a:t>
            </a:r>
          </a:p>
        </p:txBody>
      </p:sp>
    </p:spTree>
    <p:extLst>
      <p:ext uri="{BB962C8B-B14F-4D97-AF65-F5344CB8AC3E}">
        <p14:creationId xmlns:p14="http://schemas.microsoft.com/office/powerpoint/2010/main" val="2223537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LIME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DDE5698-7603-F7F5-3AA8-300C6378B2CF}"/>
              </a:ext>
            </a:extLst>
          </p:cNvPr>
          <p:cNvSpPr txBox="1"/>
          <p:nvPr/>
        </p:nvSpPr>
        <p:spPr>
          <a:xfrm>
            <a:off x="5360859" y="3059668"/>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532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FA0C0026-CB11-E610-E834-07F60C139C77}"/>
              </a:ext>
            </a:extLst>
          </p:cNvPr>
          <p:cNvPicPr>
            <a:picLocks noChangeAspect="1"/>
          </p:cNvPicPr>
          <p:nvPr/>
        </p:nvPicPr>
        <p:blipFill rotWithShape="1">
          <a:blip r:embed="rId3"/>
          <a:srcRect b="9026"/>
          <a:stretch/>
        </p:blipFill>
        <p:spPr>
          <a:xfrm>
            <a:off x="2654366" y="726324"/>
            <a:ext cx="7327834" cy="2241346"/>
          </a:xfrm>
          <a:prstGeom prst="rect">
            <a:avLst/>
          </a:prstGeom>
        </p:spPr>
      </p:pic>
      <p:pic>
        <p:nvPicPr>
          <p:cNvPr id="4" name="Picture 3">
            <a:extLst>
              <a:ext uri="{FF2B5EF4-FFF2-40B4-BE49-F238E27FC236}">
                <a16:creationId xmlns:a16="http://schemas.microsoft.com/office/drawing/2014/main" id="{1AE757F6-0326-87DB-43AC-3293487E2F0E}"/>
              </a:ext>
            </a:extLst>
          </p:cNvPr>
          <p:cNvPicPr>
            <a:picLocks noChangeAspect="1"/>
          </p:cNvPicPr>
          <p:nvPr/>
        </p:nvPicPr>
        <p:blipFill>
          <a:blip r:embed="rId4"/>
          <a:stretch>
            <a:fillRect/>
          </a:stretch>
        </p:blipFill>
        <p:spPr>
          <a:xfrm>
            <a:off x="2654366" y="3164281"/>
            <a:ext cx="7327834" cy="1061545"/>
          </a:xfrm>
          <a:prstGeom prst="rect">
            <a:avLst/>
          </a:prstGeom>
        </p:spPr>
      </p:pic>
      <p:pic>
        <p:nvPicPr>
          <p:cNvPr id="7" name="Picture 6">
            <a:extLst>
              <a:ext uri="{FF2B5EF4-FFF2-40B4-BE49-F238E27FC236}">
                <a16:creationId xmlns:a16="http://schemas.microsoft.com/office/drawing/2014/main" id="{99386551-9032-96A9-4247-2FBEB978E472}"/>
              </a:ext>
            </a:extLst>
          </p:cNvPr>
          <p:cNvPicPr>
            <a:picLocks noChangeAspect="1"/>
          </p:cNvPicPr>
          <p:nvPr/>
        </p:nvPicPr>
        <p:blipFill>
          <a:blip r:embed="rId5"/>
          <a:stretch>
            <a:fillRect/>
          </a:stretch>
        </p:blipFill>
        <p:spPr>
          <a:xfrm>
            <a:off x="2654365" y="4382387"/>
            <a:ext cx="7327835" cy="2394925"/>
          </a:xfrm>
          <a:prstGeom prst="rect">
            <a:avLst/>
          </a:prstGeom>
        </p:spPr>
      </p:pic>
    </p:spTree>
    <p:extLst>
      <p:ext uri="{BB962C8B-B14F-4D97-AF65-F5344CB8AC3E}">
        <p14:creationId xmlns:p14="http://schemas.microsoft.com/office/powerpoint/2010/main" val="348686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4CC93CF7-DB39-1ABD-96BB-6F879FC2F70B}"/>
              </a:ext>
            </a:extLst>
          </p:cNvPr>
          <p:cNvSpPr txBox="1"/>
          <p:nvPr/>
        </p:nvSpPr>
        <p:spPr>
          <a:xfrm>
            <a:off x="1127969" y="1260752"/>
            <a:ext cx="816680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Integrated Gradients allow examination of inputs' importance for the output in deep learning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neural networks lack interpretability compared to linear regression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allows accurate estimation of the impact of independent variables through weights.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Hidden layers in neural networks blur the input-output relationship due to the absence of direct links.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large models with many neurons, it becomes impractical to trace the data path for interpretation.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Integrated Gradients provide a solution to understand model behavior and identify important features.</a:t>
            </a:r>
          </a:p>
          <a:p>
            <a:pPr marL="285750" indent="-285750">
              <a:buFont typeface="Arial" panose="020B0604020202020204" pitchFamily="34" charset="0"/>
              <a:buChar char="•"/>
            </a:pPr>
            <a:endParaRPr lang="en-TR" dirty="0"/>
          </a:p>
        </p:txBody>
      </p:sp>
      <p:pic>
        <p:nvPicPr>
          <p:cNvPr id="1026" name="Picture 2">
            <a:extLst>
              <a:ext uri="{FF2B5EF4-FFF2-40B4-BE49-F238E27FC236}">
                <a16:creationId xmlns:a16="http://schemas.microsoft.com/office/drawing/2014/main" id="{94E7EC06-0F60-8D7A-AA69-E6A44A987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079" y="2101850"/>
            <a:ext cx="2520844"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8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C739F50A-2F77-1476-D2E2-32EC57BF1F81}"/>
              </a:ext>
            </a:extLst>
          </p:cNvPr>
          <p:cNvSpPr txBox="1"/>
          <p:nvPr/>
        </p:nvSpPr>
        <p:spPr>
          <a:xfrm>
            <a:off x="630382" y="855218"/>
            <a:ext cx="11097491" cy="4247317"/>
          </a:xfrm>
          <a:prstGeom prst="rect">
            <a:avLst/>
          </a:prstGeom>
          <a:noFill/>
        </p:spPr>
        <p:txBody>
          <a:bodyPr wrap="square">
            <a:spAutoFit/>
          </a:bodyPr>
          <a:lstStyle/>
          <a:p>
            <a:pPr marL="342900" indent="-342900" algn="l">
              <a:buFont typeface="+mj-lt"/>
              <a:buAutoNum type="arabicPeriod"/>
            </a:pPr>
            <a:r>
              <a:rPr lang="en-US" b="0" i="0" dirty="0">
                <a:effectLst/>
                <a:latin typeface="Söhne"/>
              </a:rPr>
              <a:t>Start with a baseline: We choose a simple starting point, like a vector of zeros or the average of the input tokens' embeddings. (</a:t>
            </a:r>
            <a:r>
              <a:rPr lang="en-US" b="1" i="0" dirty="0">
                <a:effectLst/>
                <a:latin typeface="Söhne"/>
              </a:rPr>
              <a:t>Baseline Token Representation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Gradually change the tokens: We modify the input tokens step by step, moving from the baseline towards the original input representation. (</a:t>
            </a:r>
            <a:r>
              <a:rPr lang="en-US" b="1" i="0" dirty="0">
                <a:effectLst/>
                <a:latin typeface="Söhne"/>
              </a:rPr>
              <a:t>Token Perturbation</a:t>
            </a:r>
            <a:r>
              <a:rPr lang="en-US" b="0" i="0" dirty="0">
                <a:solidFill>
                  <a:srgbClr val="D1D5DB"/>
                </a:solidFill>
                <a:effectLst/>
                <a:latin typeface="Söhne"/>
              </a:rPr>
              <a:t>:</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Predict at each step: At each intermediate step, we feed the modified tokens into BERT and get predictions. These predictions could be probabilities for different classes. (</a:t>
            </a:r>
            <a:r>
              <a:rPr lang="en-US" b="1" i="0" dirty="0">
                <a:effectLst/>
                <a:latin typeface="Söhne"/>
              </a:rPr>
              <a:t>Model Prediction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Measure token importance: We calculate the importance of each token by looking at how much the predictions change as we modify the tokens. We consider how sensitive the model's output is to changes in the token representation. (</a:t>
            </a:r>
            <a:r>
              <a:rPr lang="en-US" b="1" i="0" dirty="0">
                <a:effectLst/>
                <a:latin typeface="Söhne"/>
              </a:rPr>
              <a:t>Attribution Calculation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Combine token importance: We add up or average the importance scores of each token to get an overall measure of importance for the input sequence. (</a:t>
            </a:r>
            <a:r>
              <a:rPr lang="en-US" b="1" i="0" dirty="0">
                <a:effectLst/>
                <a:latin typeface="Söhne"/>
              </a:rPr>
              <a:t>Aggregation</a:t>
            </a:r>
            <a:r>
              <a:rPr lang="en-US" b="0" i="0" dirty="0">
                <a:effectLst/>
                <a:latin typeface="Söhne"/>
              </a:rPr>
              <a:t>)</a:t>
            </a:r>
          </a:p>
        </p:txBody>
      </p:sp>
      <p:sp>
        <p:nvSpPr>
          <p:cNvPr id="7" name="TextBox 6">
            <a:extLst>
              <a:ext uri="{FF2B5EF4-FFF2-40B4-BE49-F238E27FC236}">
                <a16:creationId xmlns:a16="http://schemas.microsoft.com/office/drawing/2014/main" id="{7F688C4C-7CA1-7C59-2F21-4EA994245A5C}"/>
              </a:ext>
            </a:extLst>
          </p:cNvPr>
          <p:cNvSpPr txBox="1"/>
          <p:nvPr/>
        </p:nvSpPr>
        <p:spPr>
          <a:xfrm>
            <a:off x="2424545" y="5212801"/>
            <a:ext cx="73278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b="0" i="0" dirty="0">
                <a:effectLst/>
                <a:latin typeface="Söhne"/>
              </a:rPr>
              <a:t>By following these steps, Integrated Gradients helps us understand which tokens are most important for BERT's predictions. It provides insights into why BERT makes certain predictions and helps us analyze and interpret its results.</a:t>
            </a:r>
          </a:p>
        </p:txBody>
      </p:sp>
    </p:spTree>
    <p:extLst>
      <p:ext uri="{BB962C8B-B14F-4D97-AF65-F5344CB8AC3E}">
        <p14:creationId xmlns:p14="http://schemas.microsoft.com/office/powerpoint/2010/main" val="649065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towardsdatascience.com</a:t>
            </a:r>
            <a:r>
              <a:rPr lang="en-US" sz="1050" dirty="0"/>
              <a:t>/interpreting-the-prediction-of-bert-model-for-text-classification-5ab09f8ef074</a:t>
            </a:r>
            <a:endParaRPr lang="en-TR" sz="1050" dirty="0"/>
          </a:p>
        </p:txBody>
      </p:sp>
      <p:sp>
        <p:nvSpPr>
          <p:cNvPr id="3" name="TextBox 2">
            <a:extLst>
              <a:ext uri="{FF2B5EF4-FFF2-40B4-BE49-F238E27FC236}">
                <a16:creationId xmlns:a16="http://schemas.microsoft.com/office/drawing/2014/main" id="{9DDE5698-7603-F7F5-3AA8-300C6378B2CF}"/>
              </a:ext>
            </a:extLst>
          </p:cNvPr>
          <p:cNvSpPr txBox="1"/>
          <p:nvPr/>
        </p:nvSpPr>
        <p:spPr>
          <a:xfrm>
            <a:off x="5270014" y="2048286"/>
            <a:ext cx="1636538" cy="369332"/>
          </a:xfrm>
          <a:prstGeom prst="rect">
            <a:avLst/>
          </a:prstGeom>
          <a:noFill/>
        </p:spPr>
        <p:txBody>
          <a:bodyPr wrap="none" rtlCol="0">
            <a:spAutoFit/>
          </a:bodyPr>
          <a:lstStyle/>
          <a:p>
            <a:r>
              <a:rPr lang="en-TR" dirty="0"/>
              <a:t>CODING TIME!!</a:t>
            </a:r>
          </a:p>
        </p:txBody>
      </p:sp>
      <p:pic>
        <p:nvPicPr>
          <p:cNvPr id="2050" name="Picture 2">
            <a:extLst>
              <a:ext uri="{FF2B5EF4-FFF2-40B4-BE49-F238E27FC236}">
                <a16:creationId xmlns:a16="http://schemas.microsoft.com/office/drawing/2014/main" id="{AD9244FD-CF0E-1D15-0F72-ACB991DAF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128"/>
          <a:stretch/>
        </p:blipFill>
        <p:spPr bwMode="auto">
          <a:xfrm>
            <a:off x="1878233" y="3419548"/>
            <a:ext cx="8420100" cy="311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A9E86FAB-C0CA-6477-25F4-6E6033547F74}"/>
              </a:ext>
            </a:extLst>
          </p:cNvPr>
          <p:cNvSpPr txBox="1"/>
          <p:nvPr/>
        </p:nvSpPr>
        <p:spPr>
          <a:xfrm>
            <a:off x="817417" y="1028343"/>
            <a:ext cx="10016837" cy="341632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The Integrated Gradients method is a way to make a classification model interpretable.</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It can be used for all models that are differentiable, i.e. derivable. This includes, for example, neural networks, but not the basic machine learning models, such as Random Forest or Linear Regression.</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Applications of the Integrated Gradient method include, for example, finding out the feature importance, debugging models, as well as improving the data set with respect to the important features.</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A baseline is defined that has no effect on the classification result. Then, in a few steps, interpolations are given to the model, and the gradient is used to determine what influence the individual inputs have on the result.</a:t>
            </a:r>
          </a:p>
        </p:txBody>
      </p:sp>
    </p:spTree>
    <p:extLst>
      <p:ext uri="{BB962C8B-B14F-4D97-AF65-F5344CB8AC3E}">
        <p14:creationId xmlns:p14="http://schemas.microsoft.com/office/powerpoint/2010/main" val="105758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Using </a:t>
            </a:r>
            <a:r>
              <a:rPr lang="tr-TR" sz="2400" b="1" dirty="0" err="1">
                <a:solidFill>
                  <a:srgbClr val="8316B5"/>
                </a:solidFill>
                <a:ea typeface="Arial" charset="0"/>
                <a:cs typeface="Arial"/>
              </a:rPr>
              <a:t>Explanations</a:t>
            </a:r>
            <a:r>
              <a:rPr lang="tr-TR" sz="2400" b="1" dirty="0">
                <a:solidFill>
                  <a:srgbClr val="8316B5"/>
                </a:solidFill>
                <a:ea typeface="Arial" charset="0"/>
                <a:cs typeface="Arial"/>
              </a:rPr>
              <a:t> in </a:t>
            </a:r>
            <a:r>
              <a:rPr lang="tr-TR" sz="2400" b="1" dirty="0" err="1">
                <a:solidFill>
                  <a:srgbClr val="8316B5"/>
                </a:solidFill>
                <a:ea typeface="Arial" charset="0"/>
                <a:cs typeface="Arial"/>
              </a:rPr>
              <a:t>Practice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hlinkClick r:id="rId3"/>
              </a:rPr>
              <a:t>https://brainsteam.co.uk/2022/03/14/painless-explainability-for-text-models-with-eli5/#using-explanations-in-practice</a:t>
            </a:r>
            <a:r>
              <a:rPr lang="en-US" sz="1050" dirty="0"/>
              <a:t> </a:t>
            </a:r>
            <a:endParaRPr lang="en-TR" sz="1050" dirty="0"/>
          </a:p>
        </p:txBody>
      </p:sp>
      <p:sp>
        <p:nvSpPr>
          <p:cNvPr id="4" name="TextBox 3">
            <a:extLst>
              <a:ext uri="{FF2B5EF4-FFF2-40B4-BE49-F238E27FC236}">
                <a16:creationId xmlns:a16="http://schemas.microsoft.com/office/drawing/2014/main" id="{CFEDE9F6-15BD-2D32-A9C4-A337A795B734}"/>
              </a:ext>
            </a:extLst>
          </p:cNvPr>
          <p:cNvSpPr txBox="1"/>
          <p:nvPr/>
        </p:nvSpPr>
        <p:spPr>
          <a:xfrm>
            <a:off x="943328" y="925769"/>
            <a:ext cx="8408489" cy="5632311"/>
          </a:xfrm>
          <a:prstGeom prst="rect">
            <a:avLst/>
          </a:prstGeom>
          <a:noFill/>
        </p:spPr>
        <p:txBody>
          <a:bodyPr wrap="square">
            <a:spAutoFit/>
          </a:bodyPr>
          <a:lstStyle/>
          <a:p>
            <a:pPr marL="285750" indent="-285750" algn="l">
              <a:buFont typeface="Arial" panose="020B0604020202020204" pitchFamily="34" charset="0"/>
              <a:buChar char="•"/>
            </a:pPr>
            <a:r>
              <a:rPr lang="en-US" b="1" i="0" dirty="0">
                <a:effectLst/>
                <a:latin typeface="Söhne"/>
              </a:rPr>
              <a:t>Appropriate use of explanations:</a:t>
            </a:r>
          </a:p>
          <a:p>
            <a:pPr marL="742950" lvl="1" indent="-285750" algn="l">
              <a:buFont typeface="Arial" panose="020B0604020202020204" pitchFamily="34" charset="0"/>
              <a:buChar char="•"/>
            </a:pPr>
            <a:r>
              <a:rPr lang="en-US" b="0" i="0" dirty="0">
                <a:effectLst/>
                <a:latin typeface="Söhne"/>
              </a:rPr>
              <a:t>Mid data-science workflow</a:t>
            </a:r>
          </a:p>
          <a:p>
            <a:pPr marL="742950" lvl="1" indent="-285750" algn="l">
              <a:buFont typeface="Arial" panose="020B0604020202020204" pitchFamily="34" charset="0"/>
              <a:buChar char="•"/>
            </a:pPr>
            <a:r>
              <a:rPr lang="en-US" b="0" i="0" dirty="0">
                <a:effectLst/>
                <a:latin typeface="Söhne"/>
              </a:rPr>
              <a:t>Error analysis for surprising false-positives or false-negatives</a:t>
            </a:r>
          </a:p>
          <a:p>
            <a:pPr marL="285750" indent="-285750" algn="l">
              <a:buFont typeface="Arial" panose="020B0604020202020204" pitchFamily="34" charset="0"/>
              <a:buChar char="•"/>
            </a:pPr>
            <a:r>
              <a:rPr lang="en-US" b="0" i="0" dirty="0">
                <a:effectLst/>
                <a:latin typeface="Söhne"/>
              </a:rPr>
              <a:t>Challenges in showing explanations to end users:</a:t>
            </a:r>
          </a:p>
          <a:p>
            <a:pPr marL="742950" lvl="1" indent="-285750" algn="l">
              <a:buFont typeface="Arial" panose="020B0604020202020204" pitchFamily="34" charset="0"/>
              <a:buChar char="•"/>
            </a:pPr>
            <a:r>
              <a:rPr lang="en-US" b="0" i="0" dirty="0">
                <a:effectLst/>
                <a:latin typeface="Söhne"/>
              </a:rPr>
              <a:t>Nuance in interpreting explanations</a:t>
            </a:r>
          </a:p>
          <a:p>
            <a:pPr marL="742950" lvl="1" indent="-285750" algn="l">
              <a:buFont typeface="Arial" panose="020B0604020202020204" pitchFamily="34" charset="0"/>
              <a:buChar char="•"/>
            </a:pPr>
            <a:r>
              <a:rPr lang="en-US" b="0" i="0" dirty="0">
                <a:effectLst/>
                <a:latin typeface="Söhne"/>
              </a:rPr>
              <a:t>Setting appropriate expectations</a:t>
            </a:r>
          </a:p>
          <a:p>
            <a:pPr marL="742950" lvl="1" indent="-285750" algn="l">
              <a:buFont typeface="Arial" panose="020B0604020202020204" pitchFamily="34" charset="0"/>
              <a:buChar char="•"/>
            </a:pPr>
            <a:r>
              <a:rPr lang="en-US" b="0" i="0" dirty="0">
                <a:effectLst/>
                <a:latin typeface="Söhne"/>
              </a:rPr>
              <a:t>Training and clear user experience required</a:t>
            </a:r>
          </a:p>
          <a:p>
            <a:pPr marL="285750" indent="-285750" algn="l">
              <a:buFont typeface="Arial" panose="020B0604020202020204" pitchFamily="34" charset="0"/>
              <a:buChar char="•"/>
            </a:pPr>
            <a:r>
              <a:rPr lang="en-US" b="0" i="0" dirty="0">
                <a:effectLst/>
                <a:latin typeface="Söhne"/>
              </a:rPr>
              <a:t>Caution in using explanations in automated capacity:</a:t>
            </a:r>
          </a:p>
          <a:p>
            <a:pPr marL="742950" lvl="1" indent="-285750" algn="l">
              <a:buFont typeface="Arial" panose="020B0604020202020204" pitchFamily="34" charset="0"/>
              <a:buChar char="•"/>
            </a:pPr>
            <a:r>
              <a:rPr lang="en-US" b="0" i="0" dirty="0">
                <a:effectLst/>
                <a:latin typeface="Söhne"/>
              </a:rPr>
              <a:t>Avoid automated workflows based solely on explanations</a:t>
            </a:r>
          </a:p>
          <a:p>
            <a:pPr marL="742950" lvl="1" indent="-285750" algn="l">
              <a:buFont typeface="Arial" panose="020B0604020202020204" pitchFamily="34" charset="0"/>
              <a:buChar char="•"/>
            </a:pPr>
            <a:r>
              <a:rPr lang="en-US" b="0" i="0" dirty="0">
                <a:effectLst/>
                <a:latin typeface="Söhne"/>
              </a:rPr>
              <a:t>Use explanations to flag items for manual review</a:t>
            </a:r>
          </a:p>
          <a:p>
            <a:pPr marL="742950" lvl="1"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Compute requirements for obtaining explanations:</a:t>
            </a:r>
          </a:p>
          <a:p>
            <a:pPr marL="742950" lvl="1" indent="-285750" algn="l">
              <a:buFont typeface="Arial" panose="020B0604020202020204" pitchFamily="34" charset="0"/>
              <a:buChar char="•"/>
            </a:pPr>
            <a:r>
              <a:rPr lang="en-US" b="0" i="0" dirty="0">
                <a:effectLst/>
                <a:latin typeface="Söhne"/>
              </a:rPr>
              <a:t>Fitting a few thousand small models per explanation</a:t>
            </a:r>
          </a:p>
          <a:p>
            <a:pPr marL="742950" lvl="1" indent="-285750" algn="l">
              <a:buFont typeface="Arial" panose="020B0604020202020204" pitchFamily="34" charset="0"/>
              <a:buChar char="•"/>
            </a:pPr>
            <a:r>
              <a:rPr lang="en-US" b="0" i="0" dirty="0">
                <a:effectLst/>
                <a:latin typeface="Söhne"/>
              </a:rPr>
              <a:t>Takes 20-30 seconds on a 2020 laptop</a:t>
            </a:r>
          </a:p>
          <a:p>
            <a:pPr marL="742950" lvl="1" indent="-285750" algn="l">
              <a:buFont typeface="Arial" panose="020B0604020202020204" pitchFamily="34" charset="0"/>
              <a:buChar char="•"/>
            </a:pPr>
            <a:r>
              <a:rPr lang="en-US" b="0" i="0" dirty="0">
                <a:effectLst/>
                <a:latin typeface="Söhne"/>
              </a:rPr>
              <a:t>Not prohibitive for single data points</a:t>
            </a:r>
          </a:p>
          <a:p>
            <a:pPr marL="742950" lvl="1" indent="-285750" algn="l">
              <a:buFont typeface="Arial" panose="020B0604020202020204" pitchFamily="34" charset="0"/>
              <a:buChar char="•"/>
            </a:pPr>
            <a:r>
              <a:rPr lang="en-US" b="0" i="0" dirty="0">
                <a:effectLst/>
                <a:latin typeface="Söhne"/>
              </a:rPr>
              <a:t>Prohibitive in production environments with large datasets</a:t>
            </a:r>
          </a:p>
          <a:p>
            <a:pPr marL="285750" indent="-285750" algn="l">
              <a:buFont typeface="Arial" panose="020B0604020202020204" pitchFamily="34" charset="0"/>
              <a:buChar char="•"/>
            </a:pPr>
            <a:r>
              <a:rPr lang="en-US" b="0" i="0" dirty="0">
                <a:effectLst/>
                <a:latin typeface="Söhne"/>
              </a:rPr>
              <a:t>Compromise for compute requirements:</a:t>
            </a:r>
          </a:p>
          <a:p>
            <a:pPr marL="742950" lvl="1" indent="-285750" algn="l">
              <a:buFont typeface="Arial" panose="020B0604020202020204" pitchFamily="34" charset="0"/>
              <a:buChar char="•"/>
            </a:pPr>
            <a:r>
              <a:rPr lang="en-US" b="0" i="0" dirty="0">
                <a:effectLst/>
                <a:latin typeface="Söhne"/>
              </a:rPr>
              <a:t>End users can request explanations for specific decisions</a:t>
            </a:r>
          </a:p>
          <a:p>
            <a:pPr marL="742950" lvl="1" indent="-285750" algn="l">
              <a:buFont typeface="Arial" panose="020B0604020202020204" pitchFamily="34" charset="0"/>
              <a:buChar char="•"/>
            </a:pPr>
            <a:r>
              <a:rPr lang="en-US" b="0" i="0" dirty="0">
                <a:effectLst/>
                <a:latin typeface="Söhne"/>
              </a:rPr>
              <a:t>Case-by-case basis for explanations</a:t>
            </a:r>
          </a:p>
          <a:p>
            <a:pPr marL="742950" lvl="1" indent="-285750" algn="l">
              <a:buFont typeface="Arial" panose="020B0604020202020204" pitchFamily="34" charset="0"/>
              <a:buChar char="•"/>
            </a:pPr>
            <a:r>
              <a:rPr lang="en-US" b="0" i="0" dirty="0">
                <a:effectLst/>
                <a:latin typeface="Söhne"/>
              </a:rPr>
              <a:t>User experience can manage a 30-second wait</a:t>
            </a:r>
          </a:p>
        </p:txBody>
      </p:sp>
    </p:spTree>
    <p:extLst>
      <p:ext uri="{BB962C8B-B14F-4D97-AF65-F5344CB8AC3E}">
        <p14:creationId xmlns:p14="http://schemas.microsoft.com/office/powerpoint/2010/main" val="87306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Five</a:t>
            </a:r>
            <a:r>
              <a:rPr lang="tr-TR" sz="2400" b="1" dirty="0">
                <a:solidFill>
                  <a:srgbClr val="8316B5"/>
                </a:solidFill>
                <a:ea typeface="Arial" charset="0"/>
                <a:cs typeface="Arial"/>
              </a:rPr>
              <a:t> </a:t>
            </a:r>
            <a:r>
              <a:rPr lang="tr-TR" sz="2400" b="1" dirty="0" err="1">
                <a:solidFill>
                  <a:srgbClr val="8316B5"/>
                </a:solidFill>
                <a:ea typeface="Arial" charset="0"/>
                <a:cs typeface="Arial"/>
              </a:rPr>
              <a:t>sources</a:t>
            </a:r>
            <a:r>
              <a:rPr lang="tr-TR" sz="2400" b="1" dirty="0">
                <a:solidFill>
                  <a:srgbClr val="8316B5"/>
                </a:solidFill>
                <a:ea typeface="Arial" charset="0"/>
                <a:cs typeface="Arial"/>
              </a:rPr>
              <a:t> of </a:t>
            </a:r>
            <a:r>
              <a:rPr lang="tr-TR" sz="2400" b="1" dirty="0" err="1">
                <a:solidFill>
                  <a:srgbClr val="8316B5"/>
                </a:solidFill>
                <a:ea typeface="Arial" charset="0"/>
                <a:cs typeface="Arial"/>
              </a:rPr>
              <a:t>bias</a:t>
            </a:r>
            <a:r>
              <a:rPr lang="tr-TR" sz="2400" b="1" dirty="0">
                <a:solidFill>
                  <a:srgbClr val="8316B5"/>
                </a:solidFill>
                <a:ea typeface="Arial" charset="0"/>
                <a:cs typeface="Arial"/>
              </a:rPr>
              <a:t> in NLP</a:t>
            </a:r>
            <a:endParaRPr lang="tr-TR" sz="2400" b="1" dirty="0">
              <a:solidFill>
                <a:srgbClr val="8316B5"/>
              </a:solidFill>
              <a:ea typeface="Arial" charset="0"/>
              <a:cs typeface="Arial" charset="0"/>
            </a:endParaRPr>
          </a:p>
        </p:txBody>
      </p:sp>
      <p:sp>
        <p:nvSpPr>
          <p:cNvPr id="12" name="TextBox 11">
            <a:extLst>
              <a:ext uri="{FF2B5EF4-FFF2-40B4-BE49-F238E27FC236}">
                <a16:creationId xmlns:a16="http://schemas.microsoft.com/office/drawing/2014/main" id="{3274955D-7C82-490D-E223-41147C910F70}"/>
              </a:ext>
            </a:extLst>
          </p:cNvPr>
          <p:cNvSpPr txBox="1"/>
          <p:nvPr/>
        </p:nvSpPr>
        <p:spPr>
          <a:xfrm>
            <a:off x="519546" y="473616"/>
            <a:ext cx="11319164" cy="6247864"/>
          </a:xfrm>
          <a:prstGeom prst="rect">
            <a:avLst/>
          </a:prstGeom>
          <a:noFill/>
        </p:spPr>
        <p:txBody>
          <a:bodyPr wrap="square">
            <a:spAutoFit/>
          </a:bodyPr>
          <a:lstStyle/>
          <a:p>
            <a:pPr algn="l">
              <a:buFont typeface="+mj-lt"/>
              <a:buAutoNum type="arabicPeriod"/>
            </a:pPr>
            <a:r>
              <a:rPr lang="en-US" sz="1600" b="0" i="0" dirty="0">
                <a:effectLst/>
              </a:rPr>
              <a:t>The Data:</a:t>
            </a:r>
          </a:p>
          <a:p>
            <a:pPr lvl="1" algn="l"/>
            <a:r>
              <a:rPr lang="en-US" sz="1600" b="0" i="0" dirty="0">
                <a:effectLst/>
              </a:rPr>
              <a:t>Example: Gender Bias in Language Models</a:t>
            </a:r>
          </a:p>
          <a:p>
            <a:pPr lvl="1" algn="l"/>
            <a:r>
              <a:rPr lang="en-US" sz="1600" b="0" i="0" dirty="0">
                <a:effectLst/>
              </a:rPr>
              <a:t>Language models trained on biased text data may exhibit gender bias in their output, reinforcing stereotypes or reflecting societal biases present in the training data.</a:t>
            </a:r>
          </a:p>
          <a:p>
            <a:pPr lvl="1" algn="l"/>
            <a:endParaRPr lang="en-US" sz="1600" b="0" i="0" dirty="0">
              <a:effectLst/>
            </a:endParaRPr>
          </a:p>
          <a:p>
            <a:pPr algn="l">
              <a:buFont typeface="+mj-lt"/>
              <a:buAutoNum type="arabicPeriod"/>
            </a:pPr>
            <a:r>
              <a:rPr lang="en-US" sz="1600" b="0" i="0" dirty="0">
                <a:effectLst/>
              </a:rPr>
              <a:t>The Annotation Process:</a:t>
            </a:r>
          </a:p>
          <a:p>
            <a:pPr lvl="1" algn="l"/>
            <a:r>
              <a:rPr lang="en-US" sz="1600" b="0" i="0" dirty="0">
                <a:effectLst/>
              </a:rPr>
              <a:t>Example: Racial Bias in Sentiment Analysis</a:t>
            </a:r>
          </a:p>
          <a:p>
            <a:pPr lvl="1" algn="l"/>
            <a:r>
              <a:rPr lang="en-US" sz="1600" b="0" i="0" dirty="0">
                <a:effectLst/>
              </a:rPr>
              <a:t>Biased annotations by human annotators can introduce racial bias in sentiment analysis systems, leading to skewed interpretations of text sentiment based on the racial or ethnic identity of the author.</a:t>
            </a:r>
          </a:p>
          <a:p>
            <a:pPr lvl="1" algn="l"/>
            <a:endParaRPr lang="en-US" sz="1600" b="0" i="0" dirty="0">
              <a:effectLst/>
            </a:endParaRPr>
          </a:p>
          <a:p>
            <a:pPr algn="l">
              <a:buFont typeface="+mj-lt"/>
              <a:buAutoNum type="arabicPeriod"/>
            </a:pPr>
            <a:r>
              <a:rPr lang="en-US" sz="1600" b="0" i="0" dirty="0">
                <a:effectLst/>
              </a:rPr>
              <a:t>The Input Representations:</a:t>
            </a:r>
          </a:p>
          <a:p>
            <a:pPr lvl="1" algn="l"/>
            <a:r>
              <a:rPr lang="en-US" sz="1600" b="0" i="0" dirty="0">
                <a:effectLst/>
              </a:rPr>
              <a:t>Example: Bias in Named Entity Recognition (NER)</a:t>
            </a:r>
          </a:p>
          <a:p>
            <a:pPr lvl="1" algn="l"/>
            <a:r>
              <a:rPr lang="en-US" sz="1600" b="0" i="0" dirty="0">
                <a:effectLst/>
              </a:rPr>
              <a:t>Biased representations in NER can lead to underrepresentation or misclassification of certain names or entities, such as ethnic or culturally diverse names, due to limitations in the training data or biased algorithms.</a:t>
            </a:r>
          </a:p>
          <a:p>
            <a:pPr lvl="1" algn="l"/>
            <a:endParaRPr lang="en-US" sz="1600" b="0" i="0" dirty="0">
              <a:effectLst/>
            </a:endParaRPr>
          </a:p>
          <a:p>
            <a:pPr algn="l">
              <a:buFont typeface="+mj-lt"/>
              <a:buAutoNum type="arabicPeriod"/>
            </a:pPr>
            <a:r>
              <a:rPr lang="en-US" sz="1600" b="0" i="0" dirty="0">
                <a:effectLst/>
              </a:rPr>
              <a:t>The Models:</a:t>
            </a:r>
          </a:p>
          <a:p>
            <a:pPr lvl="1" algn="l"/>
            <a:r>
              <a:rPr lang="en-US" sz="1600" b="0" i="0" dirty="0">
                <a:effectLst/>
              </a:rPr>
              <a:t>Example: Socioeconomic Bias in Automated Resume Screening</a:t>
            </a:r>
          </a:p>
          <a:p>
            <a:pPr lvl="1" algn="l"/>
            <a:r>
              <a:rPr lang="en-US" sz="1600" b="0" i="0" dirty="0">
                <a:effectLst/>
              </a:rPr>
              <a:t>Models trained to screen resumes for job applications may exhibit bias against candidates from lower socioeconomic backgrounds, as certain features or patterns associated with disadvantaged groups may be inadvertently penalized or overlooked.</a:t>
            </a:r>
          </a:p>
          <a:p>
            <a:pPr lvl="1" algn="l"/>
            <a:endParaRPr lang="en-US" sz="1600" b="0" i="0" dirty="0">
              <a:effectLst/>
            </a:endParaRPr>
          </a:p>
          <a:p>
            <a:pPr algn="l">
              <a:buFont typeface="+mj-lt"/>
              <a:buAutoNum type="arabicPeriod"/>
            </a:pPr>
            <a:r>
              <a:rPr lang="en-US" sz="1600" b="0" i="0" dirty="0">
                <a:effectLst/>
              </a:rPr>
              <a:t>The Research Design:</a:t>
            </a:r>
          </a:p>
          <a:p>
            <a:pPr lvl="1" algn="l"/>
            <a:r>
              <a:rPr lang="en-US" sz="1600" b="0" i="0" dirty="0">
                <a:effectLst/>
              </a:rPr>
              <a:t>Example: Confirmation Bias in Sentiment Analysis Studies</a:t>
            </a:r>
          </a:p>
          <a:p>
            <a:pPr lvl="1" algn="l"/>
            <a:r>
              <a:rPr lang="en-US" sz="1600" b="0" i="0" dirty="0">
                <a:effectLst/>
              </a:rPr>
              <a:t>Research studies on sentiment analysis that focus only on specific domains or user demographics may introduce confirmation bias, providing a limited perspective and failing to capture the full range of opinions and sentiments expressed across diverse populations.</a:t>
            </a:r>
          </a:p>
        </p:txBody>
      </p:sp>
    </p:spTree>
    <p:extLst>
      <p:ext uri="{BB962C8B-B14F-4D97-AF65-F5344CB8AC3E}">
        <p14:creationId xmlns:p14="http://schemas.microsoft.com/office/powerpoint/2010/main" val="148497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Social</a:t>
            </a:r>
            <a:r>
              <a:rPr lang="tr-TR" sz="2400" b="1" dirty="0">
                <a:solidFill>
                  <a:srgbClr val="8316B5"/>
                </a:solidFill>
                <a:ea typeface="Arial" charset="0"/>
                <a:cs typeface="Arial"/>
              </a:rPr>
              <a:t> </a:t>
            </a:r>
            <a:r>
              <a:rPr lang="tr-TR" sz="2400" b="1" dirty="0" err="1">
                <a:solidFill>
                  <a:srgbClr val="8316B5"/>
                </a:solidFill>
                <a:ea typeface="Arial" charset="0"/>
                <a:cs typeface="Arial"/>
              </a:rPr>
              <a:t>Bias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pic>
        <p:nvPicPr>
          <p:cNvPr id="4" name="Picture 3">
            <a:extLst>
              <a:ext uri="{FF2B5EF4-FFF2-40B4-BE49-F238E27FC236}">
                <a16:creationId xmlns:a16="http://schemas.microsoft.com/office/drawing/2014/main" id="{56ACEDAC-DD46-1BCD-088D-F1761350228D}"/>
              </a:ext>
            </a:extLst>
          </p:cNvPr>
          <p:cNvPicPr>
            <a:picLocks noChangeAspect="1"/>
          </p:cNvPicPr>
          <p:nvPr/>
        </p:nvPicPr>
        <p:blipFill rotWithShape="1">
          <a:blip r:embed="rId3"/>
          <a:srcRect t="14312"/>
          <a:stretch/>
        </p:blipFill>
        <p:spPr>
          <a:xfrm>
            <a:off x="171573" y="1603815"/>
            <a:ext cx="10792916" cy="5173497"/>
          </a:xfrm>
          <a:prstGeom prst="rect">
            <a:avLst/>
          </a:prstGeom>
        </p:spPr>
      </p:pic>
    </p:spTree>
    <p:extLst>
      <p:ext uri="{BB962C8B-B14F-4D97-AF65-F5344CB8AC3E}">
        <p14:creationId xmlns:p14="http://schemas.microsoft.com/office/powerpoint/2010/main" val="4077642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408218" y="80688"/>
            <a:ext cx="5334001"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Ethical</a:t>
            </a:r>
            <a:r>
              <a:rPr lang="tr-TR" sz="2400" b="1" dirty="0">
                <a:solidFill>
                  <a:srgbClr val="8316B5"/>
                </a:solidFill>
                <a:ea typeface="Arial" charset="0"/>
                <a:cs typeface="Arial"/>
              </a:rPr>
              <a:t> </a:t>
            </a:r>
            <a:r>
              <a:rPr lang="tr-TR" sz="2400" b="1" dirty="0" err="1">
                <a:solidFill>
                  <a:srgbClr val="8316B5"/>
                </a:solidFill>
                <a:ea typeface="Arial" charset="0"/>
                <a:cs typeface="Arial"/>
              </a:rPr>
              <a:t>Considerations</a:t>
            </a:r>
            <a:r>
              <a:rPr lang="tr-TR" sz="2400" b="1" dirty="0">
                <a:solidFill>
                  <a:srgbClr val="8316B5"/>
                </a:solidFill>
                <a:ea typeface="Arial" charset="0"/>
                <a:cs typeface="Arial"/>
              </a:rPr>
              <a:t> in NLP : Solutions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pic>
        <p:nvPicPr>
          <p:cNvPr id="6" name="Picture 5">
            <a:extLst>
              <a:ext uri="{FF2B5EF4-FFF2-40B4-BE49-F238E27FC236}">
                <a16:creationId xmlns:a16="http://schemas.microsoft.com/office/drawing/2014/main" id="{1FDBC7FB-364C-CCC0-928D-D9BFC17F2AA4}"/>
              </a:ext>
            </a:extLst>
          </p:cNvPr>
          <p:cNvPicPr>
            <a:picLocks noChangeAspect="1"/>
          </p:cNvPicPr>
          <p:nvPr/>
        </p:nvPicPr>
        <p:blipFill>
          <a:blip r:embed="rId3"/>
          <a:stretch>
            <a:fillRect/>
          </a:stretch>
        </p:blipFill>
        <p:spPr>
          <a:xfrm>
            <a:off x="653698" y="1242910"/>
            <a:ext cx="10319102" cy="5044610"/>
          </a:xfrm>
          <a:prstGeom prst="rect">
            <a:avLst/>
          </a:prstGeom>
        </p:spPr>
      </p:pic>
    </p:spTree>
    <p:extLst>
      <p:ext uri="{BB962C8B-B14F-4D97-AF65-F5344CB8AC3E}">
        <p14:creationId xmlns:p14="http://schemas.microsoft.com/office/powerpoint/2010/main" val="2475268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a:t>
            </a:r>
            <a:r>
              <a:rPr lang="tr-TR" sz="2400" b="1" dirty="0" err="1">
                <a:solidFill>
                  <a:srgbClr val="8316B5"/>
                </a:solidFill>
                <a:ea typeface="Arial" charset="0"/>
                <a:cs typeface="Arial"/>
              </a:rPr>
              <a:t>End</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spTree>
    <p:extLst>
      <p:ext uri="{BB962C8B-B14F-4D97-AF65-F5344CB8AC3E}">
        <p14:creationId xmlns:p14="http://schemas.microsoft.com/office/powerpoint/2010/main" val="291437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B576A878-0414-CBD9-28FE-8761B93929E4}"/>
              </a:ext>
            </a:extLst>
          </p:cNvPr>
          <p:cNvPicPr>
            <a:picLocks noChangeAspect="1"/>
          </p:cNvPicPr>
          <p:nvPr/>
        </p:nvPicPr>
        <p:blipFill>
          <a:blip r:embed="rId3"/>
          <a:stretch>
            <a:fillRect/>
          </a:stretch>
        </p:blipFill>
        <p:spPr>
          <a:xfrm>
            <a:off x="354565" y="1101383"/>
            <a:ext cx="6522944" cy="2431491"/>
          </a:xfrm>
          <a:prstGeom prst="rect">
            <a:avLst/>
          </a:prstGeom>
        </p:spPr>
      </p:pic>
      <p:pic>
        <p:nvPicPr>
          <p:cNvPr id="4" name="Picture 3">
            <a:extLst>
              <a:ext uri="{FF2B5EF4-FFF2-40B4-BE49-F238E27FC236}">
                <a16:creationId xmlns:a16="http://schemas.microsoft.com/office/drawing/2014/main" id="{4E687DDF-C4F6-BB26-9A2E-2CB2E4811B5D}"/>
              </a:ext>
            </a:extLst>
          </p:cNvPr>
          <p:cNvPicPr>
            <a:picLocks noChangeAspect="1"/>
          </p:cNvPicPr>
          <p:nvPr/>
        </p:nvPicPr>
        <p:blipFill>
          <a:blip r:embed="rId4"/>
          <a:stretch>
            <a:fillRect/>
          </a:stretch>
        </p:blipFill>
        <p:spPr>
          <a:xfrm>
            <a:off x="354565" y="3876870"/>
            <a:ext cx="6522944" cy="1407459"/>
          </a:xfrm>
          <a:prstGeom prst="rect">
            <a:avLst/>
          </a:prstGeom>
        </p:spPr>
      </p:pic>
      <p:pic>
        <p:nvPicPr>
          <p:cNvPr id="7" name="Picture 6">
            <a:extLst>
              <a:ext uri="{FF2B5EF4-FFF2-40B4-BE49-F238E27FC236}">
                <a16:creationId xmlns:a16="http://schemas.microsoft.com/office/drawing/2014/main" id="{9FB2A39F-8CC6-A163-3790-DF290C64A20D}"/>
              </a:ext>
            </a:extLst>
          </p:cNvPr>
          <p:cNvPicPr>
            <a:picLocks noChangeAspect="1"/>
          </p:cNvPicPr>
          <p:nvPr/>
        </p:nvPicPr>
        <p:blipFill>
          <a:blip r:embed="rId5"/>
          <a:stretch>
            <a:fillRect/>
          </a:stretch>
        </p:blipFill>
        <p:spPr>
          <a:xfrm>
            <a:off x="7525554" y="1245655"/>
            <a:ext cx="3886200" cy="2432410"/>
          </a:xfrm>
          <a:prstGeom prst="rect">
            <a:avLst/>
          </a:prstGeom>
        </p:spPr>
      </p:pic>
      <p:sp>
        <p:nvSpPr>
          <p:cNvPr id="8" name="TextBox 7">
            <a:extLst>
              <a:ext uri="{FF2B5EF4-FFF2-40B4-BE49-F238E27FC236}">
                <a16:creationId xmlns:a16="http://schemas.microsoft.com/office/drawing/2014/main" id="{A002F405-C18C-8EB4-59A9-E6592F887278}"/>
              </a:ext>
            </a:extLst>
          </p:cNvPr>
          <p:cNvSpPr txBox="1"/>
          <p:nvPr/>
        </p:nvSpPr>
        <p:spPr>
          <a:xfrm>
            <a:off x="7527229" y="4288211"/>
            <a:ext cx="388452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ANNOY -  approximate nearest neighbors</a:t>
            </a:r>
          </a:p>
          <a:p>
            <a:pPr marL="285750" indent="-285750">
              <a:buFont typeface="Arial" panose="020B0604020202020204" pitchFamily="34" charset="0"/>
              <a:buChar char="•"/>
            </a:pPr>
            <a:r>
              <a:rPr lang="en-US" sz="1600" dirty="0"/>
              <a:t>KNN – Elastic Search</a:t>
            </a:r>
            <a:endParaRPr lang="en-TR" sz="1600" dirty="0"/>
          </a:p>
        </p:txBody>
      </p:sp>
    </p:spTree>
    <p:extLst>
      <p:ext uri="{BB962C8B-B14F-4D97-AF65-F5344CB8AC3E}">
        <p14:creationId xmlns:p14="http://schemas.microsoft.com/office/powerpoint/2010/main" val="83861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028" name="Picture 4">
            <a:extLst>
              <a:ext uri="{FF2B5EF4-FFF2-40B4-BE49-F238E27FC236}">
                <a16:creationId xmlns:a16="http://schemas.microsoft.com/office/drawing/2014/main" id="{4423D3D9-C444-8AB4-906D-005FC1EE5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13118"/>
          <a:stretch/>
        </p:blipFill>
        <p:spPr bwMode="auto">
          <a:xfrm>
            <a:off x="498764" y="1216790"/>
            <a:ext cx="5985164" cy="4632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AECFC1-680F-9EF4-1C16-0BCE8A1A41BC}"/>
              </a:ext>
            </a:extLst>
          </p:cNvPr>
          <p:cNvSpPr txBox="1"/>
          <p:nvPr/>
        </p:nvSpPr>
        <p:spPr>
          <a:xfrm>
            <a:off x="7327834" y="2655711"/>
            <a:ext cx="3990109" cy="1754326"/>
          </a:xfrm>
          <a:prstGeom prst="rect">
            <a:avLst/>
          </a:prstGeom>
          <a:noFill/>
        </p:spPr>
        <p:txBody>
          <a:bodyPr wrap="square">
            <a:spAutoFit/>
          </a:bodyPr>
          <a:lstStyle/>
          <a:p>
            <a:pPr marL="285750" indent="-285750">
              <a:buFont typeface="Arial" panose="020B0604020202020204" pitchFamily="34" charset="0"/>
              <a:buChar char="•"/>
            </a:pPr>
            <a:r>
              <a:rPr lang="en-US" dirty="0"/>
              <a:t>Better Sentence Representations</a:t>
            </a:r>
          </a:p>
          <a:p>
            <a:pPr marL="285750" indent="-285750">
              <a:buFont typeface="Arial" panose="020B0604020202020204" pitchFamily="34" charset="0"/>
              <a:buChar char="•"/>
            </a:pPr>
            <a:r>
              <a:rPr lang="en-US" dirty="0"/>
              <a:t>Efficiency in Similarity Computations</a:t>
            </a:r>
          </a:p>
          <a:p>
            <a:pPr marL="285750" indent="-285750">
              <a:buFont typeface="Arial" panose="020B0604020202020204" pitchFamily="34" charset="0"/>
              <a:buChar char="•"/>
            </a:pPr>
            <a:r>
              <a:rPr lang="en-US" dirty="0"/>
              <a:t>Training for Similarity Tasks</a:t>
            </a:r>
          </a:p>
          <a:p>
            <a:pPr marL="285750" indent="-285750">
              <a:buFont typeface="Arial" panose="020B0604020202020204" pitchFamily="34" charset="0"/>
              <a:buChar char="•"/>
            </a:pPr>
            <a:r>
              <a:rPr lang="en-US" dirty="0"/>
              <a:t>Handling Longer Texts</a:t>
            </a:r>
          </a:p>
          <a:p>
            <a:pPr marL="285750" indent="-285750">
              <a:buFont typeface="Arial" panose="020B0604020202020204" pitchFamily="34" charset="0"/>
              <a:buChar char="•"/>
            </a:pPr>
            <a:r>
              <a:rPr lang="en-US" dirty="0"/>
              <a:t>Practical Applications</a:t>
            </a:r>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28900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5EAECFC1-680F-9EF4-1C16-0BCE8A1A41BC}"/>
              </a:ext>
            </a:extLst>
          </p:cNvPr>
          <p:cNvSpPr txBox="1"/>
          <p:nvPr/>
        </p:nvSpPr>
        <p:spPr>
          <a:xfrm>
            <a:off x="6907359" y="623041"/>
            <a:ext cx="5126181" cy="6340197"/>
          </a:xfrm>
          <a:prstGeom prst="rect">
            <a:avLst/>
          </a:prstGeom>
          <a:noFill/>
        </p:spPr>
        <p:txBody>
          <a:bodyPr wrap="square">
            <a:spAutoFit/>
          </a:bodyPr>
          <a:lstStyle/>
          <a:p>
            <a:r>
              <a:rPr lang="en-US" sz="1400" b="1" dirty="0"/>
              <a:t>Pair Loss (e.g., Contrastive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  - Simplicity:  </a:t>
            </a:r>
          </a:p>
          <a:p>
            <a:pPr marL="742950" lvl="1" indent="-285750">
              <a:buFont typeface="Arial" panose="020B0604020202020204" pitchFamily="34" charset="0"/>
              <a:buChar char="•"/>
            </a:pPr>
            <a:r>
              <a:rPr lang="en-US" sz="1400" dirty="0"/>
              <a:t>  - Flexibility: It  </a:t>
            </a:r>
          </a:p>
          <a:p>
            <a:pPr marL="742950" lvl="1" indent="-285750">
              <a:buFont typeface="Arial" panose="020B0604020202020204" pitchFamily="34" charset="0"/>
              <a:buChar char="•"/>
            </a:pPr>
            <a:r>
              <a:rPr lang="en-US" sz="1400" dirty="0"/>
              <a:t>  - Data Requirements: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Challenges:</a:t>
            </a:r>
          </a:p>
          <a:p>
            <a:pPr marL="285750" indent="-285750">
              <a:buFont typeface="Arial" panose="020B0604020202020204" pitchFamily="34" charset="0"/>
              <a:buChar char="•"/>
            </a:pPr>
            <a:r>
              <a:rPr lang="en-US" sz="1400" dirty="0"/>
              <a:t>  Less Discriminative: The model might not learn to differentiate as effectively between subtly different classes or examples.</a:t>
            </a:r>
          </a:p>
          <a:p>
            <a:endParaRPr lang="en-US" sz="1400" dirty="0"/>
          </a:p>
          <a:p>
            <a:r>
              <a:rPr lang="en-US" sz="1400" b="1" dirty="0"/>
              <a:t>Triplet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Fine Discrimination: </a:t>
            </a:r>
          </a:p>
          <a:p>
            <a:pPr marL="742950" lvl="1" indent="-285750">
              <a:buFont typeface="Arial" panose="020B0604020202020204" pitchFamily="34" charset="0"/>
              <a:buChar char="•"/>
            </a:pPr>
            <a:r>
              <a:rPr lang="en-US" sz="1400" dirty="0"/>
              <a:t>Relative Comparisons:</a:t>
            </a:r>
          </a:p>
          <a:p>
            <a:endParaRPr lang="en-US" sz="1400" dirty="0"/>
          </a:p>
          <a:p>
            <a:pPr marL="285750" indent="-285750">
              <a:buFont typeface="Arial" panose="020B0604020202020204" pitchFamily="34" charset="0"/>
              <a:buChar char="•"/>
            </a:pPr>
            <a:r>
              <a:rPr lang="en-US" sz="1400" dirty="0"/>
              <a:t>Challenges:</a:t>
            </a:r>
          </a:p>
          <a:p>
            <a:pPr marL="742950" lvl="1" indent="-285750">
              <a:buFont typeface="Arial" panose="020B0604020202020204" pitchFamily="34" charset="0"/>
              <a:buChar char="•"/>
            </a:pPr>
            <a:r>
              <a:rPr lang="en-US" sz="1400" dirty="0"/>
              <a:t>Complexity:  </a:t>
            </a:r>
          </a:p>
          <a:p>
            <a:pPr marL="742950" lvl="1" indent="-285750">
              <a:buFont typeface="Arial" panose="020B0604020202020204" pitchFamily="34" charset="0"/>
              <a:buChar char="•"/>
            </a:pPr>
            <a:r>
              <a:rPr lang="en-US" sz="1400" dirty="0"/>
              <a:t>Data Preparation: It requires careful selection of triplets, which can be challenging and time-consuming.</a:t>
            </a:r>
          </a:p>
          <a:p>
            <a:pPr marL="742950" lvl="1" indent="-285750">
              <a:buFont typeface="Arial" panose="020B0604020202020204" pitchFamily="34" charset="0"/>
              <a:buChar char="•"/>
            </a:pPr>
            <a:r>
              <a:rPr lang="en-US" sz="1400" dirty="0"/>
              <a:t>Hard Negative Mining: Often requires a strategy to select 'hard' negatives (dissimilar examples that are not too easy to distinguish).</a:t>
            </a:r>
          </a:p>
          <a:p>
            <a:endParaRPr lang="en-US" sz="1400" dirty="0"/>
          </a:p>
          <a:p>
            <a:r>
              <a:rPr lang="en-US" sz="1400" b="1" dirty="0"/>
              <a:t> Which One to Choose?</a:t>
            </a:r>
          </a:p>
          <a:p>
            <a:r>
              <a:rPr lang="en-US" sz="1400" dirty="0"/>
              <a:t>- Task Specificity: If your task requires fine discrimination between very similar items (like in recommendation systems), triplet loss might be more beneficial. For more general tasks, pair loss could suffice.</a:t>
            </a:r>
          </a:p>
          <a:p>
            <a:r>
              <a:rPr lang="en-US" sz="1400" dirty="0"/>
              <a:t>- Data Availability and Quality</a:t>
            </a:r>
            <a:endParaRPr lang="en-TR" sz="1400" dirty="0"/>
          </a:p>
        </p:txBody>
      </p:sp>
      <p:pic>
        <p:nvPicPr>
          <p:cNvPr id="2050" name="Picture 2">
            <a:extLst>
              <a:ext uri="{FF2B5EF4-FFF2-40B4-BE49-F238E27FC236}">
                <a16:creationId xmlns:a16="http://schemas.microsoft.com/office/drawing/2014/main" id="{F5A6727F-6DEF-E10E-1834-9BC622279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84" y="1438524"/>
            <a:ext cx="6763976" cy="418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7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026" name="Picture 2">
            <a:extLst>
              <a:ext uri="{FF2B5EF4-FFF2-40B4-BE49-F238E27FC236}">
                <a16:creationId xmlns:a16="http://schemas.microsoft.com/office/drawing/2014/main" id="{7CA86A8E-2EFF-7DCD-9D66-D5352047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783" y="1361906"/>
            <a:ext cx="8036689" cy="437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77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2050" name="Picture 2">
            <a:extLst>
              <a:ext uri="{FF2B5EF4-FFF2-40B4-BE49-F238E27FC236}">
                <a16:creationId xmlns:a16="http://schemas.microsoft.com/office/drawing/2014/main" id="{8C4AC0D3-1955-318C-90A5-A9C58691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58" y="896426"/>
            <a:ext cx="4174454" cy="5065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67B267-283D-39DD-4912-4F0F71BF0F68}"/>
              </a:ext>
            </a:extLst>
          </p:cNvPr>
          <p:cNvPicPr>
            <a:picLocks noChangeAspect="1"/>
          </p:cNvPicPr>
          <p:nvPr/>
        </p:nvPicPr>
        <p:blipFill>
          <a:blip r:embed="rId4"/>
          <a:stretch>
            <a:fillRect/>
          </a:stretch>
        </p:blipFill>
        <p:spPr>
          <a:xfrm>
            <a:off x="5548298" y="1338272"/>
            <a:ext cx="6387841" cy="4181455"/>
          </a:xfrm>
          <a:prstGeom prst="rect">
            <a:avLst/>
          </a:prstGeom>
        </p:spPr>
      </p:pic>
    </p:spTree>
    <p:extLst>
      <p:ext uri="{BB962C8B-B14F-4D97-AF65-F5344CB8AC3E}">
        <p14:creationId xmlns:p14="http://schemas.microsoft.com/office/powerpoint/2010/main" val="353105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D42AB-3210-3A32-0BC8-CABCB5217C12}"/>
              </a:ext>
            </a:extLst>
          </p:cNvPr>
          <p:cNvPicPr>
            <a:picLocks noChangeAspect="1"/>
          </p:cNvPicPr>
          <p:nvPr/>
        </p:nvPicPr>
        <p:blipFill>
          <a:blip r:embed="rId3"/>
          <a:stretch>
            <a:fillRect/>
          </a:stretch>
        </p:blipFill>
        <p:spPr>
          <a:xfrm>
            <a:off x="2209800" y="1776064"/>
            <a:ext cx="7772400" cy="3305871"/>
          </a:xfrm>
          <a:prstGeom prst="rect">
            <a:avLst/>
          </a:prstGeom>
        </p:spPr>
      </p:pic>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Search</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t>
            </a:r>
            <a:r>
              <a:rPr lang="tr-TR" sz="2400" b="1" dirty="0" err="1">
                <a:solidFill>
                  <a:srgbClr val="8316B5"/>
                </a:solidFill>
                <a:ea typeface="Arial" charset="0"/>
                <a:cs typeface="Arial"/>
              </a:rPr>
              <a:t>LLM’s</a:t>
            </a:r>
            <a:r>
              <a:rPr lang="tr-TR" sz="2400" b="1" dirty="0">
                <a:solidFill>
                  <a:srgbClr val="8316B5"/>
                </a:solidFill>
                <a:ea typeface="Arial" charset="0"/>
                <a:cs typeface="Arial"/>
              </a:rPr>
              <a:t> – a </a:t>
            </a:r>
            <a:r>
              <a:rPr lang="tr-TR" sz="2400" b="1" dirty="0" err="1">
                <a:solidFill>
                  <a:srgbClr val="8316B5"/>
                </a:solidFill>
                <a:ea typeface="Arial" charset="0"/>
                <a:cs typeface="Arial"/>
              </a:rPr>
              <a:t>sneak</a:t>
            </a:r>
            <a:r>
              <a:rPr lang="tr-TR" sz="2400" b="1" dirty="0">
                <a:solidFill>
                  <a:srgbClr val="8316B5"/>
                </a:solidFill>
                <a:ea typeface="Arial" charset="0"/>
                <a:cs typeface="Arial"/>
              </a:rPr>
              <a:t> </a:t>
            </a:r>
            <a:r>
              <a:rPr lang="tr-TR" sz="2400" b="1" dirty="0" err="1">
                <a:solidFill>
                  <a:srgbClr val="8316B5"/>
                </a:solidFill>
                <a:ea typeface="Arial" charset="0"/>
                <a:cs typeface="Arial"/>
              </a:rPr>
              <a:t>peek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pic>
        <p:nvPicPr>
          <p:cNvPr id="1026" name="Picture 2">
            <a:extLst>
              <a:ext uri="{FF2B5EF4-FFF2-40B4-BE49-F238E27FC236}">
                <a16:creationId xmlns:a16="http://schemas.microsoft.com/office/drawing/2014/main" id="{53024A1B-A10F-FC74-8015-44226F89D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110" y="799623"/>
            <a:ext cx="10474036" cy="58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5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22370</TotalTime>
  <Words>3126</Words>
  <Application>Microsoft Macintosh PowerPoint</Application>
  <PresentationFormat>Widescreen</PresentationFormat>
  <Paragraphs>332</Paragraphs>
  <Slides>38</Slides>
  <Notes>38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Courier New</vt:lpstr>
      <vt:lpstr>Raleway</vt:lpstr>
      <vt:lpstr>Roboto</vt:lpstr>
      <vt:lpstr>sohne</vt:lpstr>
      <vt:lpstr>Söhne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390</cp:revision>
  <dcterms:created xsi:type="dcterms:W3CDTF">2023-05-05T15:50:07Z</dcterms:created>
  <dcterms:modified xsi:type="dcterms:W3CDTF">2024-01-02T12:39:21Z</dcterms:modified>
</cp:coreProperties>
</file>